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81" r:id="rId11"/>
    <p:sldId id="301" r:id="rId12"/>
    <p:sldId id="302" r:id="rId13"/>
    <p:sldId id="270" r:id="rId14"/>
    <p:sldId id="298" r:id="rId15"/>
    <p:sldId id="289" r:id="rId16"/>
    <p:sldId id="280" r:id="rId17"/>
    <p:sldId id="299" r:id="rId18"/>
    <p:sldId id="275" r:id="rId19"/>
    <p:sldId id="278" r:id="rId20"/>
    <p:sldId id="305" r:id="rId21"/>
    <p:sldId id="304" r:id="rId22"/>
    <p:sldId id="293" r:id="rId23"/>
    <p:sldId id="306" r:id="rId24"/>
    <p:sldId id="283" r:id="rId25"/>
    <p:sldId id="300" r:id="rId26"/>
    <p:sldId id="303" r:id="rId2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49A"/>
    <a:srgbClr val="FFE096"/>
    <a:srgbClr val="011893"/>
    <a:srgbClr val="0432FF"/>
    <a:srgbClr val="73FEFF"/>
    <a:srgbClr val="01823A"/>
    <a:srgbClr val="2E5F36"/>
    <a:srgbClr val="FFF788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1" autoAdjust="0"/>
    <p:restoredTop sz="72326"/>
  </p:normalViewPr>
  <p:slideViewPr>
    <p:cSldViewPr snapToObjects="1">
      <p:cViewPr>
        <p:scale>
          <a:sx n="155" d="100"/>
          <a:sy n="155" d="100"/>
        </p:scale>
        <p:origin x="1464" y="-2024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9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27.04.17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9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27.04.17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Good Afternoon</a:t>
            </a:r>
          </a:p>
          <a:p>
            <a:pPr marL="171450" indent="-171450">
              <a:buFontTx/>
              <a:buChar char="-"/>
            </a:pPr>
            <a:endParaRPr lang="en-US" sz="1400" dirty="0" smtClean="0"/>
          </a:p>
          <a:p>
            <a:pPr marL="171450" indent="-171450">
              <a:buFontTx/>
              <a:buChar char="-"/>
            </a:pPr>
            <a:r>
              <a:rPr lang="en-US" sz="1400" dirty="0" smtClean="0"/>
              <a:t>Will be talking</a:t>
            </a:r>
            <a:r>
              <a:rPr lang="en-US" sz="1400" baseline="0" dirty="0" smtClean="0"/>
              <a:t> about notion of event-rate independence in monitoring temporal logic. </a:t>
            </a:r>
          </a:p>
          <a:p>
            <a:pPr marL="171450" indent="-171450">
              <a:buFontTx/>
              <a:buChar char="-"/>
            </a:pPr>
            <a:endParaRPr lang="is-IS" sz="1400" baseline="0" dirty="0" smtClean="0"/>
          </a:p>
          <a:p>
            <a:pPr marL="171450" indent="-171450">
              <a:buFontTx/>
              <a:buChar char="-"/>
            </a:pPr>
            <a:r>
              <a:rPr lang="is-IS" sz="1400" baseline="0" dirty="0" smtClean="0"/>
              <a:t>This is joint work with my advisers David Basin and Dmitriy Traytel.</a:t>
            </a:r>
          </a:p>
          <a:p>
            <a:pPr marL="171450" indent="-171450">
              <a:buFontTx/>
              <a:buChar char="-"/>
            </a:pPr>
            <a:endParaRPr lang="is-IS" sz="1400" baseline="0" dirty="0" smtClean="0"/>
          </a:p>
          <a:p>
            <a:pPr marL="171450" indent="-171450">
              <a:buFontTx/>
              <a:buChar char="-"/>
            </a:pPr>
            <a:r>
              <a:rPr lang="en-US" sz="1400" baseline="0" dirty="0" smtClean="0"/>
              <a:t>I will first explain and motivate the problem</a:t>
            </a:r>
            <a:r>
              <a:rPr lang="is-IS" sz="1400" baseline="0" dirty="0" smtClean="0"/>
              <a:t> and then give an overview of our solution.</a:t>
            </a:r>
          </a:p>
          <a:p>
            <a:pPr marL="171450" indent="-171450">
              <a:buFontTx/>
              <a:buChar char="-"/>
            </a:pPr>
            <a:endParaRPr lang="is-IS" sz="1400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59869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output</a:t>
            </a:r>
            <a:r>
              <a:rPr lang="en-US" baseline="0" dirty="0" smtClean="0"/>
              <a:t> the verdict at Tau, monitor requires events that happen in the future. Hence monitor </a:t>
            </a:r>
            <a:r>
              <a:rPr lang="en-US" baseline="0" dirty="0" err="1" smtClean="0"/>
              <a:t>aits</a:t>
            </a:r>
            <a:r>
              <a:rPr lang="en-US" baseline="0" dirty="0" smtClean="0"/>
              <a:t> till all required events have been seen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8519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Over</a:t>
            </a:r>
            <a:r>
              <a:rPr lang="en-US" baseline="0" dirty="0" smtClean="0"/>
              <a:t>view of our algorithm.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is a Dynamic </a:t>
            </a:r>
            <a:r>
              <a:rPr lang="en-US" baseline="0" dirty="0" err="1" smtClean="0"/>
              <a:t>Prog</a:t>
            </a:r>
            <a:r>
              <a:rPr lang="is-IS" baseline="0" dirty="0" smtClean="0"/>
              <a:t>…..    </a:t>
            </a:r>
            <a:r>
              <a:rPr lang="en-US" baseline="0" dirty="0" smtClean="0"/>
              <a:t>A</a:t>
            </a:r>
            <a:r>
              <a:rPr lang="is-IS" baseline="0" dirty="0" smtClean="0"/>
              <a:t>t the heart of our algorithm are these rec eq.  </a:t>
            </a:r>
            <a:r>
              <a:rPr lang="en-US" baseline="0" dirty="0" smtClean="0"/>
              <a:t>C</a:t>
            </a:r>
            <a:r>
              <a:rPr lang="is-IS" baseline="0" dirty="0" smtClean="0"/>
              <a:t>apture the semantics of Since and Until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not have to parse everything here . What is important is </a:t>
            </a:r>
            <a:r>
              <a:rPr lang="is-IS" baseline="0" dirty="0" smtClean="0"/>
              <a:t>….....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This is basically</a:t>
            </a:r>
            <a:r>
              <a:rPr lang="en-US" baseline="0" dirty="0" smtClean="0"/>
              <a:t> the ENGINE of our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, which helps us to propagate through the trace.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Our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can be explained best as a series of refinements.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Lets start with simplest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824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TOY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2293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Finitely many semantically distinct expressions,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04394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IMPLEMENTED the algorithm in Standard-ML</a:t>
            </a:r>
            <a:r>
              <a:rPr lang="en-US" baseline="0" dirty="0" smtClean="0"/>
              <a:t> in less than 700 LOC.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X-AXIS is the average event-rate of traces in log-scale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0790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</a:t>
            </a:r>
            <a:r>
              <a:rPr lang="en-US" baseline="0" dirty="0" smtClean="0"/>
              <a:t> conclusion, we identified a NEW notion of Event-Rate </a:t>
            </a:r>
            <a:r>
              <a:rPr lang="en-US" baseline="0" dirty="0" err="1" smtClean="0"/>
              <a:t>Independece</a:t>
            </a:r>
            <a:r>
              <a:rPr lang="en-US" baseline="0" dirty="0" smtClean="0"/>
              <a:t>, WHICH IS BOTH </a:t>
            </a:r>
            <a:r>
              <a:rPr lang="en-US" baseline="0" dirty="0" err="1" smtClean="0"/>
              <a:t>Theoreticall</a:t>
            </a:r>
            <a:r>
              <a:rPr lang="en-US" baseline="0" dirty="0" smtClean="0"/>
              <a:t> interesting and </a:t>
            </a:r>
            <a:r>
              <a:rPr lang="en-US" baseline="0" dirty="0" err="1" smtClean="0"/>
              <a:t>Prac</a:t>
            </a:r>
            <a:r>
              <a:rPr lang="is-IS" baseline="0" dirty="0" smtClean="0"/>
              <a:t>…........................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617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2175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</a:p>
          <a:p>
            <a:endParaRPr lang="en-US" dirty="0" smtClean="0"/>
          </a:p>
          <a:p>
            <a:r>
              <a:rPr lang="en-US" dirty="0" smtClean="0"/>
              <a:t>Looked </a:t>
            </a:r>
            <a:r>
              <a:rPr lang="en-US" baseline="0" dirty="0" smtClean="0"/>
              <a:t>at the online monitoring problem, and the notion of trace length independence.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Proposed at a stronger criterion of ERI, which talks about performance </a:t>
            </a:r>
            <a:r>
              <a:rPr lang="en-US" baseline="0" dirty="0" err="1" smtClean="0"/>
              <a:t>w.r.t</a:t>
            </a:r>
            <a:r>
              <a:rPr lang="en-US" baseline="0" dirty="0" smtClean="0"/>
              <a:t> to velocity of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47077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Sidestepping from the main storyline,</a:t>
            </a:r>
            <a:r>
              <a:rPr lang="en-US" baseline="0" dirty="0" smtClean="0"/>
              <a:t> here is an observation worth noting.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Consider the following trace, where the event (</a:t>
            </a:r>
            <a:r>
              <a:rPr lang="en-US" baseline="0" dirty="0" err="1" smtClean="0"/>
              <a:t>et,t</a:t>
            </a:r>
            <a:r>
              <a:rPr lang="en-US" baseline="0" dirty="0" smtClean="0"/>
              <a:t>) is repeated </a:t>
            </a:r>
            <a:r>
              <a:rPr lang="is-IS" baseline="0" dirty="0" smtClean="0"/>
              <a:t>…......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Here the event-rate is roughly half of the trace-length.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Ofcourse</a:t>
            </a:r>
            <a:r>
              <a:rPr lang="en-US" baseline="0" dirty="0" smtClean="0"/>
              <a:t> such traces do not occur often in practice,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140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So what is the online monitoring problem?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Suppose</a:t>
            </a:r>
            <a:r>
              <a:rPr lang="en-US" baseline="0" dirty="0" smtClean="0"/>
              <a:t> you have access to forex market in real-time </a:t>
            </a:r>
            <a:r>
              <a:rPr lang="is-IS" baseline="0" dirty="0" smtClean="0"/>
              <a:t>….....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</a:t>
            </a:r>
            <a:r>
              <a:rPr lang="is-IS" baseline="0" dirty="0" smtClean="0"/>
              <a:t>ant to observe how the currency values are logically related.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Prop: Has the value of Franc/Euro been increasing  since the fall of KRONOR/Eur within the previous three hours...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From the raw data .... </a:t>
            </a:r>
            <a:r>
              <a:rPr lang="en-US" baseline="0" dirty="0" smtClean="0"/>
              <a:t>E</a:t>
            </a:r>
            <a:r>
              <a:rPr lang="is-IS" baseline="0" dirty="0" smtClean="0"/>
              <a:t>xtract the relevant information.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</a:t>
            </a:r>
            <a:r>
              <a:rPr lang="is-IS" baseline="0" dirty="0" smtClean="0"/>
              <a:t>imepoint,stamps events ...........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MONOTONIC but may not be strictly increasing.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baseline="0" dirty="0" smtClean="0"/>
              <a:t>MTL is a logic used to specify such properties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Monitors INPUT: Event-stream and Property 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OUTPUT: verdicts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431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 previous</a:t>
            </a:r>
            <a:r>
              <a:rPr lang="en-US" baseline="0" dirty="0" smtClean="0"/>
              <a:t> SLIDE the property talked about the PAST, but what if the property talks about FUTURE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From</a:t>
            </a:r>
            <a:r>
              <a:rPr lang="en-US" baseline="0" dirty="0" smtClean="0"/>
              <a:t> a USERS PERSPECTIVE, traditional monitors work as follows: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715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- We present a monitor that works differently,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SYMBOLIC REPERESENTATION OF THE VERDICT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We consider specifications in MTL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283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MTL is</a:t>
            </a:r>
            <a:r>
              <a:rPr lang="en-US" baseline="0" dirty="0" smtClean="0"/>
              <a:t> a specification language used to formally specify properties of systems.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SYNTAX is INDUCTIVELY defined as</a:t>
            </a:r>
            <a:r>
              <a:rPr lang="is-IS" baseline="0" dirty="0" smtClean="0"/>
              <a:t>….....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Atomic, </a:t>
            </a:r>
            <a:r>
              <a:rPr lang="en-US" baseline="0" dirty="0" err="1" smtClean="0"/>
              <a:t>boolean</a:t>
            </a:r>
            <a:r>
              <a:rPr lang="en-US" baseline="0" dirty="0" smtClean="0"/>
              <a:t>, temporal, .. ANNOTATED with Intervals over INTEGERS.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With this in hand, if we look back at the property, it can be modeled as </a:t>
            </a:r>
            <a:r>
              <a:rPr lang="is-IS" baseline="0" dirty="0" smtClean="0"/>
              <a:t>…...........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818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Monitoring</a:t>
            </a:r>
            <a:r>
              <a:rPr lang="en-US" baseline="0" dirty="0" smtClean="0"/>
              <a:t> for metric temporal logic is a well studied , SEVERAL algorithms present.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DESIRED Notion for monitors is TLI, talks about scalability with regard to volume of data, and hence PRACTICALLY RELEVANT.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propose a stronger notion </a:t>
            </a:r>
            <a:r>
              <a:rPr lang="is-IS" baseline="0" dirty="0" smtClean="0"/>
              <a:t>…................, in some sense characterie performance w.r.t velocity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Turns out that for past-MTL , properties that talk about </a:t>
            </a:r>
            <a:r>
              <a:rPr lang="is-IS" baseline="0" dirty="0" smtClean="0"/>
              <a:t>…................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Fill this void</a:t>
            </a:r>
          </a:p>
          <a:p>
            <a:pPr marL="171450" indent="-171450">
              <a:buFontTx/>
              <a:buChar char="-"/>
            </a:pPr>
            <a:endParaRPr lang="is-IS" baseline="0" dirty="0" smtClean="0"/>
          </a:p>
          <a:p>
            <a:pPr marL="171450" indent="-171450">
              <a:buFontTx/>
              <a:buChar char="-"/>
            </a:pPr>
            <a:r>
              <a:rPr lang="is-IS" baseline="0" dirty="0" smtClean="0"/>
              <a:t>-to understand this slide, lets look into details 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728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 analysis</a:t>
            </a:r>
            <a:r>
              <a:rPr lang="en-US" baseline="0" dirty="0" smtClean="0"/>
              <a:t> of monitors is </a:t>
            </a:r>
            <a:r>
              <a:rPr lang="en-US" baseline="0" dirty="0" err="1" smtClean="0"/>
              <a:t>w.r.t</a:t>
            </a:r>
            <a:r>
              <a:rPr lang="en-US" baseline="0" dirty="0" smtClean="0"/>
              <a:t> </a:t>
            </a:r>
            <a:r>
              <a:rPr lang="is-IS" baseline="0" dirty="0" smtClean="0"/>
              <a:t>….......</a:t>
            </a:r>
          </a:p>
          <a:p>
            <a:endParaRPr lang="is-IS" baseline="0" dirty="0" smtClean="0"/>
          </a:p>
          <a:p>
            <a:r>
              <a:rPr lang="is-IS" baseline="0" dirty="0" smtClean="0"/>
              <a:t>Time complexities are modest for monitors , MAIN issue is space.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061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For a monitor to output</a:t>
            </a:r>
            <a:r>
              <a:rPr lang="en-US" baseline="0" dirty="0" smtClean="0"/>
              <a:t> verdict at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,  if AMOUNT of trace it stores is independent ..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OTHER WORDS </a:t>
            </a:r>
            <a:r>
              <a:rPr lang="is-IS" baseline="0" dirty="0" smtClean="0"/>
              <a:t>…............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Suppose you have a situation where number events per time-stamp is varying</a:t>
            </a:r>
          </a:p>
          <a:p>
            <a:pPr marL="171450" indent="-171450">
              <a:buFontTx/>
              <a:buChar char="-"/>
            </a:pPr>
            <a:r>
              <a:rPr lang="is-IS" baseline="0" dirty="0" smtClean="0"/>
              <a:t>1M @day1 ..............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5455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Looking back at the big picture, ERI</a:t>
            </a:r>
            <a:r>
              <a:rPr lang="en-US" baseline="0" dirty="0" smtClean="0"/>
              <a:t> is a HARSHER TASKMASTER</a:t>
            </a:r>
            <a:r>
              <a:rPr lang="en-US" dirty="0" smtClean="0"/>
              <a:t>  for FUTURE &gt;&gt; PAST 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TLI</a:t>
            </a:r>
            <a:r>
              <a:rPr lang="en-US" baseline="0" dirty="0" smtClean="0"/>
              <a:t> and ERI coincide for traces with unbounded event-rate. Hence existing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are not TLI on unbounded traces. Discussion in paper.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004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1.tiff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380.png"/><Relationship Id="rId24" Type="http://schemas.openxmlformats.org/officeDocument/2006/relationships/image" Target="../media/image390.png"/><Relationship Id="rId25" Type="http://schemas.openxmlformats.org/officeDocument/2006/relationships/image" Target="../media/image400.png"/><Relationship Id="rId26" Type="http://schemas.openxmlformats.org/officeDocument/2006/relationships/image" Target="../media/image410.png"/><Relationship Id="rId27" Type="http://schemas.openxmlformats.org/officeDocument/2006/relationships/image" Target="../media/image41.tiff"/><Relationship Id="rId28" Type="http://schemas.openxmlformats.org/officeDocument/2006/relationships/image" Target="../media/image42.tiff"/><Relationship Id="rId29" Type="http://schemas.openxmlformats.org/officeDocument/2006/relationships/image" Target="../media/image43.tiff"/><Relationship Id="rId30" Type="http://schemas.openxmlformats.org/officeDocument/2006/relationships/image" Target="../media/image50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19" Type="http://schemas.openxmlformats.org/officeDocument/2006/relationships/image" Target="../media/image59.png"/><Relationship Id="rId5" Type="http://schemas.openxmlformats.org/officeDocument/2006/relationships/image" Target="../media/image35.png"/><Relationship Id="rId6" Type="http://schemas.openxmlformats.org/officeDocument/2006/relationships/image" Target="../media/image39.tiff"/><Relationship Id="rId7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tiff"/><Relationship Id="rId1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0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25.tiff"/><Relationship Id="rId13" Type="http://schemas.openxmlformats.org/officeDocument/2006/relationships/image" Target="../media/image26.tiff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4.png"/><Relationship Id="rId10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emf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0" y="4581128"/>
            <a:ext cx="8496300" cy="1673412"/>
          </a:xfrm>
        </p:spPr>
        <p:txBody>
          <a:bodyPr/>
          <a:lstStyle/>
          <a:p>
            <a:pPr algn="ctr"/>
            <a:r>
              <a:rPr lang="en-GB" dirty="0" smtClean="0"/>
              <a:t>David Basin, </a:t>
            </a:r>
            <a:r>
              <a:rPr lang="en-GB" b="1" dirty="0" err="1" smtClean="0"/>
              <a:t>Bhargav</a:t>
            </a:r>
            <a:r>
              <a:rPr lang="en-GB" b="1" dirty="0" smtClean="0"/>
              <a:t> Bhatt</a:t>
            </a:r>
            <a:r>
              <a:rPr lang="en-GB" dirty="0" smtClean="0"/>
              <a:t>, and Dmitriy Traytel</a:t>
            </a:r>
          </a:p>
          <a:p>
            <a:pPr algn="ctr"/>
            <a:r>
              <a:rPr lang="en-GB" dirty="0" smtClean="0"/>
              <a:t>ETH Zurich</a:t>
            </a:r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GB" sz="2800" dirty="0" smtClean="0"/>
              <a:t>Almost Event-</a:t>
            </a:r>
            <a:r>
              <a:rPr lang="en-GB" sz="3000" dirty="0" smtClean="0"/>
              <a:t>Rate</a:t>
            </a:r>
            <a:r>
              <a:rPr lang="en-GB" sz="2800" dirty="0" smtClean="0"/>
              <a:t> Independent Monitoring of Metric Temporal Logic</a:t>
            </a:r>
            <a:endParaRPr lang="en-GB" sz="2800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dirty="0" smtClean="0"/>
              <a:t>27.04.2017</a:t>
            </a:r>
            <a:endParaRPr lang="en-GB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/>
              <a:t>1</a:t>
            </a:r>
          </a:p>
        </p:txBody>
      </p:sp>
      <p:sp>
        <p:nvSpPr>
          <p:cNvPr id="2" name="Rectangle 1"/>
          <p:cNvSpPr/>
          <p:nvPr/>
        </p:nvSpPr>
        <p:spPr>
          <a:xfrm>
            <a:off x="6948264" y="6381328"/>
            <a:ext cx="2016224" cy="39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7" y="2624995"/>
            <a:ext cx="330655" cy="4176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521" y="2619324"/>
            <a:ext cx="399751" cy="39975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01" y="2630276"/>
            <a:ext cx="488280" cy="4882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584026" y="2698212"/>
            <a:ext cx="450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or</a:t>
            </a:r>
            <a:endParaRPr lang="en-US" sz="20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771698" y="432135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671698" y="432358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571698" y="432135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40973" y="1701616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40973" y="1703846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440973" y="1701616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850" y="626997"/>
            <a:ext cx="8496300" cy="972000"/>
          </a:xfrm>
        </p:spPr>
        <p:txBody>
          <a:bodyPr/>
          <a:lstStyle/>
          <a:p>
            <a:r>
              <a:rPr lang="en-US" dirty="0" smtClean="0"/>
              <a:t>Why are Future operators difficult?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87723" y="1701616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213381" y="1701000"/>
            <a:ext cx="756534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87723" y="1701616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313381" y="1701000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40973" y="1701000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587723" y="1517846"/>
            <a:ext cx="2933571" cy="39615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3" y="2163524"/>
            <a:ext cx="559890" cy="5598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2" y="1331236"/>
            <a:ext cx="167076" cy="15779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611095" y="2225249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Depends on event-rate.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2341" y="1978936"/>
            <a:ext cx="588632" cy="1605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812873" y="2213744"/>
            <a:ext cx="232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Monitors that output verdicts in order</a:t>
            </a:r>
          </a:p>
          <a:p>
            <a:pPr algn="ctr"/>
            <a:r>
              <a:rPr lang="en-US" dirty="0" smtClean="0"/>
              <a:t>are </a:t>
            </a:r>
            <a:r>
              <a:rPr lang="en-US" b="1" dirty="0" smtClean="0"/>
              <a:t>not</a:t>
            </a:r>
            <a:r>
              <a:rPr lang="en-US" dirty="0" smtClean="0"/>
              <a:t> ERI.</a:t>
            </a:r>
          </a:p>
          <a:p>
            <a:pPr algn="ctr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.: </a:t>
            </a:r>
            <a:r>
              <a:rPr lang="en-US" dirty="0" err="1" smtClean="0"/>
              <a:t>Monpoly</a:t>
            </a:r>
            <a:endParaRPr lang="en-US" dirty="0" smtClean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18448" y="432135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818448" y="432135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444106" y="4321800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471698" y="4321800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688160" y="4137588"/>
            <a:ext cx="2963859" cy="39615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46" y="3948048"/>
            <a:ext cx="182965" cy="17280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7410111" y="4321800"/>
            <a:ext cx="756534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38167" y="5594328"/>
            <a:ext cx="7231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 smtClean="0">
                <a:solidFill>
                  <a:srgbClr val="0070C0"/>
                </a:solidFill>
              </a:rPr>
              <a:t>= @</a:t>
            </a:r>
            <a:r>
              <a:rPr lang="en-US" sz="1500" i="1" dirty="0" err="1" smtClean="0">
                <a:solidFill>
                  <a:srgbClr val="0070C0"/>
                </a:solidFill>
              </a:rPr>
              <a:t>i</a:t>
            </a:r>
            <a:endParaRPr lang="en-US" sz="1500" i="1" dirty="0">
              <a:solidFill>
                <a:srgbClr val="0070C0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49" y="4525853"/>
            <a:ext cx="436589" cy="43658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377215" y="5020784"/>
            <a:ext cx="103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Verdict: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-806126" y="2151537"/>
            <a:ext cx="261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Previous Approaches</a:t>
            </a:r>
            <a:endParaRPr lang="en-US" u="sng" dirty="0"/>
          </a:p>
        </p:txBody>
      </p:sp>
      <p:sp>
        <p:nvSpPr>
          <p:cNvPr id="66" name="TextBox 65"/>
          <p:cNvSpPr txBox="1"/>
          <p:nvPr/>
        </p:nvSpPr>
        <p:spPr>
          <a:xfrm rot="16200000">
            <a:off x="-779760" y="4949022"/>
            <a:ext cx="261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Our Approach</a:t>
            </a:r>
            <a:endParaRPr lang="en-US" u="sng" dirty="0"/>
          </a:p>
        </p:txBody>
      </p:sp>
      <p:sp>
        <p:nvSpPr>
          <p:cNvPr id="34" name="Right Brace 33"/>
          <p:cNvSpPr/>
          <p:nvPr/>
        </p:nvSpPr>
        <p:spPr>
          <a:xfrm rot="5400000">
            <a:off x="3717154" y="714247"/>
            <a:ext cx="545952" cy="2698314"/>
          </a:xfrm>
          <a:prstGeom prst="rightBrace">
            <a:avLst>
              <a:gd name="adj1" fmla="val 28893"/>
              <a:gd name="adj2" fmla="val 32925"/>
            </a:avLst>
          </a:prstGeom>
          <a:ln w="317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3717032"/>
            <a:ext cx="9136498" cy="0"/>
          </a:xfrm>
          <a:prstGeom prst="line">
            <a:avLst/>
          </a:prstGeom>
          <a:ln w="53975" cap="rnd" cmpd="dbl">
            <a:solidFill>
              <a:schemeClr val="tx1">
                <a:alpha val="1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998968" y="5572959"/>
            <a:ext cx="12961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 smtClean="0">
                <a:solidFill>
                  <a:srgbClr val="0070C0"/>
                </a:solidFill>
              </a:rPr>
              <a:t>= @</a:t>
            </a:r>
            <a:r>
              <a:rPr lang="en-US" sz="1500" i="1" dirty="0">
                <a:solidFill>
                  <a:srgbClr val="0070C0"/>
                </a:solidFill>
              </a:rPr>
              <a:t>j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5749141" y="2149005"/>
            <a:ext cx="2566538" cy="1369602"/>
          </a:xfrm>
          <a:prstGeom prst="roundRect">
            <a:avLst>
              <a:gd name="adj" fmla="val 26785"/>
            </a:avLst>
          </a:prstGeom>
          <a:solidFill>
            <a:srgbClr val="FFFF00">
              <a:alpha val="12000"/>
            </a:srgbClr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35" y="4980312"/>
            <a:ext cx="330655" cy="4176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4643" y="5836661"/>
            <a:ext cx="160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‘Equivalence’ </a:t>
            </a:r>
            <a:r>
              <a:rPr lang="en-US" dirty="0" smtClean="0"/>
              <a:t>verdicts</a:t>
            </a:r>
            <a:endParaRPr lang="en-US" dirty="0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64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22" y="5302258"/>
            <a:ext cx="335197" cy="33519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276" y="5027542"/>
            <a:ext cx="289643" cy="28964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154113" y="5004457"/>
            <a:ext cx="160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154113" y="5256232"/>
            <a:ext cx="160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or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06" y="5302258"/>
            <a:ext cx="335197" cy="33519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60" y="5027542"/>
            <a:ext cx="289643" cy="28964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894497" y="5004457"/>
            <a:ext cx="160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or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894497" y="5256232"/>
            <a:ext cx="160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40073" y="4287877"/>
            <a:ext cx="30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ea typeface="Cambria" charset="0"/>
                <a:cs typeface="Cambria" charset="0"/>
              </a:rPr>
              <a:t>i</a:t>
            </a:r>
            <a:endParaRPr lang="en-US" i="1" dirty="0">
              <a:ea typeface="Cambria" charset="0"/>
              <a:cs typeface="Cambria" charset="0"/>
            </a:endParaRPr>
          </a:p>
        </p:txBody>
      </p:sp>
      <p:cxnSp>
        <p:nvCxnSpPr>
          <p:cNvPr id="6" name="Curved Connector 5"/>
          <p:cNvCxnSpPr>
            <a:endCxn id="2" idx="2"/>
          </p:cNvCxnSpPr>
          <p:nvPr/>
        </p:nvCxnSpPr>
        <p:spPr>
          <a:xfrm rot="16200000" flipV="1">
            <a:off x="2800293" y="4751960"/>
            <a:ext cx="1260284" cy="1070782"/>
          </a:xfrm>
          <a:prstGeom prst="curvedConnector3">
            <a:avLst>
              <a:gd name="adj1" fmla="val 2436"/>
            </a:avLst>
          </a:prstGeom>
          <a:ln w="25400" cap="rnd" cmpd="sng">
            <a:solidFill>
              <a:schemeClr val="tx1"/>
            </a:solidFill>
            <a:prstDash val="dash"/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655885" y="4288590"/>
            <a:ext cx="30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ea typeface="Cambria" charset="0"/>
                <a:cs typeface="Cambria" charset="0"/>
              </a:rPr>
              <a:t>j</a:t>
            </a:r>
            <a:endParaRPr lang="en-US" i="1" dirty="0">
              <a:ea typeface="Cambria" charset="0"/>
              <a:cs typeface="Cambria" charset="0"/>
            </a:endParaRPr>
          </a:p>
        </p:txBody>
      </p:sp>
      <p:cxnSp>
        <p:nvCxnSpPr>
          <p:cNvPr id="79" name="Curved Connector 78"/>
          <p:cNvCxnSpPr>
            <a:stCxn id="58" idx="2"/>
            <a:endCxn id="78" idx="2"/>
          </p:cNvCxnSpPr>
          <p:nvPr/>
        </p:nvCxnSpPr>
        <p:spPr>
          <a:xfrm rot="5400000" flipH="1">
            <a:off x="3609847" y="4858931"/>
            <a:ext cx="1238202" cy="836184"/>
          </a:xfrm>
          <a:prstGeom prst="curvedConnector3">
            <a:avLst>
              <a:gd name="adj1" fmla="val 11078"/>
            </a:avLst>
          </a:prstGeom>
          <a:ln w="25400" cap="rnd" cmpd="sng">
            <a:solidFill>
              <a:schemeClr val="tx1"/>
            </a:solidFill>
            <a:prstDash val="dash"/>
            <a:miter lim="800000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10</a:t>
            </a:r>
            <a:endParaRPr lang="en-GB" sz="18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63" y="5027542"/>
            <a:ext cx="276883" cy="27688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V="1">
            <a:off x="4958085" y="5636938"/>
            <a:ext cx="760058" cy="204320"/>
          </a:xfrm>
          <a:prstGeom prst="rightArrow">
            <a:avLst>
              <a:gd name="adj1" fmla="val 50000"/>
              <a:gd name="adj2" fmla="val 1245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21698" y="5365432"/>
            <a:ext cx="253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Logarithmic space in   event-rate needed to store </a:t>
            </a:r>
            <a:r>
              <a:rPr lang="en-US" i="1" dirty="0" smtClean="0"/>
              <a:t>j </a:t>
            </a:r>
            <a:r>
              <a:rPr lang="en-US" dirty="0" smtClean="0"/>
              <a:t>as a number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93141" y="5345468"/>
            <a:ext cx="46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</a:t>
            </a:r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5749141" y="5300288"/>
            <a:ext cx="2566538" cy="1053617"/>
          </a:xfrm>
          <a:prstGeom prst="roundRect">
            <a:avLst>
              <a:gd name="adj" fmla="val 25383"/>
            </a:avLst>
          </a:prstGeom>
          <a:solidFill>
            <a:srgbClr val="FFFF00">
              <a:alpha val="12000"/>
            </a:srgbClr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095" y="1253205"/>
            <a:ext cx="2396910" cy="32725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2518" y="3865208"/>
            <a:ext cx="2396910" cy="3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2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787 L 0.20451 -0.00671 " pathEditMode="fixed" rAng="0" ptsTypes="AA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28403 0.00023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6 L 0.11458 0.00186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58 0.00186 L 0.20087 0.00186 " pathEditMode="relative" ptsTypes="AA">
                                      <p:cBhvr>
                                        <p:cTn id="1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87 0.00186 L 0.29931 0.00186 " pathEditMode="relative" ptsTypes="AA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3" grpId="0" animBg="1"/>
      <p:bldP spid="39" grpId="0"/>
      <p:bldP spid="46" grpId="0"/>
      <p:bldP spid="51" grpId="0" animBg="1"/>
      <p:bldP spid="60" grpId="0"/>
      <p:bldP spid="63" grpId="0"/>
      <p:bldP spid="65" grpId="0"/>
      <p:bldP spid="66" grpId="0"/>
      <p:bldP spid="34" grpId="0" animBg="1"/>
      <p:bldP spid="58" grpId="0"/>
      <p:bldP spid="61" grpId="0" animBg="1"/>
      <p:bldP spid="3" grpId="0"/>
      <p:bldP spid="71" grpId="1"/>
      <p:bldP spid="73" grpId="1"/>
      <p:bldP spid="76" grpId="1"/>
      <p:bldP spid="77" grpId="1"/>
      <p:bldP spid="2" grpId="0"/>
      <p:bldP spid="78" grpId="0"/>
      <p:bldP spid="12" grpId="0" animBg="1"/>
      <p:bldP spid="13" grpId="0"/>
      <p:bldP spid="14" grpId="0"/>
      <p:bldP spid="6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69" y="3754516"/>
            <a:ext cx="7728471" cy="13233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AERIAL </a:t>
            </a:r>
            <a:r>
              <a:rPr lang="en-US" sz="2400" b="0" dirty="0" smtClean="0"/>
              <a:t>(Almost Event Rate Independent MTL monitoring)</a:t>
            </a:r>
            <a:endParaRPr lang="en-US" sz="24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340768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Programming Based Technique using the recursive equations characterizing </a:t>
            </a:r>
            <a:r>
              <a:rPr lang="en-US" b="1" i="1" dirty="0" smtClean="0"/>
              <a:t>Since</a:t>
            </a:r>
            <a:r>
              <a:rPr lang="en-US" dirty="0" smtClean="0"/>
              <a:t> and </a:t>
            </a:r>
            <a:r>
              <a:rPr lang="en-US" b="1" i="1" dirty="0" smtClean="0"/>
              <a:t>Until</a:t>
            </a:r>
            <a:r>
              <a:rPr lang="en-US" i="1" dirty="0" smtClean="0"/>
              <a:t> </a:t>
            </a:r>
            <a:r>
              <a:rPr lang="en-US" dirty="0" smtClean="0"/>
              <a:t>: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0152" y="3689906"/>
            <a:ext cx="86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Past: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0152" y="440794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Future: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66264" y="3669618"/>
            <a:ext cx="223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Previous </a:t>
            </a:r>
            <a:r>
              <a:rPr lang="en-US" dirty="0" err="1" smtClean="0"/>
              <a:t>Timepoint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04319" y="508531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</a:t>
            </a:r>
            <a:r>
              <a:rPr lang="en-US" dirty="0" err="1" smtClean="0"/>
              <a:t>Timepoint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95484" y="3689906"/>
            <a:ext cx="1212899" cy="319879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noFill/>
          </a:ln>
          <a:effectLst>
            <a:outerShdw sx="1000" sy="1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12840" y="4029379"/>
            <a:ext cx="2447950" cy="319879"/>
          </a:xfrm>
          <a:prstGeom prst="roundRect">
            <a:avLst/>
          </a:prstGeom>
          <a:solidFill>
            <a:srgbClr val="FF0000">
              <a:alpha val="13000"/>
            </a:srgbClr>
          </a:solidFill>
          <a:ln>
            <a:noFill/>
          </a:ln>
          <a:effectLst>
            <a:outerShdw sx="1000" sy="1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95485" y="4453623"/>
            <a:ext cx="1212899" cy="319879"/>
          </a:xfrm>
          <a:prstGeom prst="roundRect">
            <a:avLst/>
          </a:prstGeom>
          <a:solidFill>
            <a:srgbClr val="00B050">
              <a:alpha val="13000"/>
            </a:srgbClr>
          </a:solidFill>
          <a:ln>
            <a:noFill/>
          </a:ln>
          <a:effectLst>
            <a:outerShdw sx="1000" sy="1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836776" y="4792698"/>
            <a:ext cx="2495052" cy="319879"/>
          </a:xfrm>
          <a:prstGeom prst="roundRect">
            <a:avLst/>
          </a:prstGeom>
          <a:solidFill>
            <a:srgbClr val="00B050">
              <a:alpha val="13000"/>
            </a:srgbClr>
          </a:solidFill>
          <a:ln>
            <a:noFill/>
          </a:ln>
          <a:effectLst>
            <a:outerShdw sx="1000" sy="1000" algn="ctr" rotWithShape="0">
              <a:srgbClr val="00B0F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96" y="2123851"/>
            <a:ext cx="1569183" cy="1235732"/>
          </a:xfrm>
          <a:prstGeom prst="rect">
            <a:avLst/>
          </a:prstGeom>
        </p:spPr>
      </p:pic>
      <p:sp>
        <p:nvSpPr>
          <p:cNvPr id="22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11</a:t>
            </a:r>
            <a:endParaRPr lang="en-GB" sz="1800" dirty="0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345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AERIAL </a:t>
            </a:r>
            <a:r>
              <a:rPr lang="en-US" sz="2400" b="0" dirty="0"/>
              <a:t>(Almost Event Rate Independent MTL monitoring)</a:t>
            </a:r>
            <a:br>
              <a:rPr lang="en-US" sz="2400" b="0" dirty="0"/>
            </a:b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86518" y="2385464"/>
            <a:ext cx="8086743" cy="3620714"/>
          </a:xfrm>
          <a:prstGeom prst="roundRect">
            <a:avLst>
              <a:gd name="adj" fmla="val 516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87352" y="3892675"/>
            <a:ext cx="6171728" cy="2107833"/>
          </a:xfrm>
          <a:prstGeom prst="roundRect">
            <a:avLst>
              <a:gd name="adj" fmla="val 10718"/>
            </a:avLst>
          </a:prstGeom>
          <a:solidFill>
            <a:srgbClr val="FFE096"/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88923" y="5084941"/>
            <a:ext cx="2566538" cy="915567"/>
          </a:xfrm>
          <a:prstGeom prst="roundRect">
            <a:avLst>
              <a:gd name="adj" fmla="val 19187"/>
            </a:avLst>
          </a:prstGeom>
          <a:solidFill>
            <a:srgbClr val="FFF49A"/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21218" y="5107901"/>
            <a:ext cx="246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0</a:t>
            </a:r>
            <a:r>
              <a:rPr lang="en-US" sz="2000" dirty="0" smtClean="0"/>
              <a:t> : Past-LTL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148" y="4578884"/>
            <a:ext cx="2174106" cy="338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304" y="3375849"/>
            <a:ext cx="2088232" cy="3218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8894" y="4142629"/>
            <a:ext cx="495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1</a:t>
            </a:r>
            <a:r>
              <a:rPr lang="en-US" sz="2000" dirty="0" smtClean="0"/>
              <a:t> </a:t>
            </a:r>
            <a:r>
              <a:rPr lang="en-US" sz="2000" dirty="0"/>
              <a:t>: P</a:t>
            </a:r>
            <a:r>
              <a:rPr lang="en-US" sz="2000" dirty="0" smtClean="0"/>
              <a:t>ast-MTL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00737" y="2935418"/>
            <a:ext cx="549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2</a:t>
            </a:r>
            <a:r>
              <a:rPr lang="en-US" sz="2000" dirty="0" smtClean="0"/>
              <a:t> </a:t>
            </a:r>
            <a:r>
              <a:rPr lang="en-US" sz="2000" dirty="0"/>
              <a:t>: MTL </a:t>
            </a:r>
            <a:r>
              <a:rPr lang="en-US" sz="2000" dirty="0" smtClean="0"/>
              <a:t>(Past and Future)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054" y="5566530"/>
            <a:ext cx="1150557" cy="327531"/>
          </a:xfrm>
          <a:prstGeom prst="rect">
            <a:avLst/>
          </a:prstGeom>
        </p:spPr>
      </p:pic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12</a:t>
            </a:r>
            <a:endParaRPr lang="en-GB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86517" y="1506918"/>
            <a:ext cx="7294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Algorithm can be seen as a series of refinements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5955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7" grpId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256" y="620490"/>
            <a:ext cx="8496300" cy="972000"/>
          </a:xfrm>
        </p:spPr>
        <p:txBody>
          <a:bodyPr/>
          <a:lstStyle/>
          <a:p>
            <a:r>
              <a:rPr lang="en-US" dirty="0" smtClean="0"/>
              <a:t>Step 0 : </a:t>
            </a:r>
            <a:r>
              <a:rPr lang="en-US" dirty="0"/>
              <a:t>Past LTL </a:t>
            </a:r>
            <a:r>
              <a:rPr lang="en-US" b="0" i="1" dirty="0" smtClean="0"/>
              <a:t>(</a:t>
            </a:r>
            <a:r>
              <a:rPr lang="en-US" b="0" i="1" dirty="0" err="1" smtClean="0"/>
              <a:t>Havelund</a:t>
            </a:r>
            <a:r>
              <a:rPr lang="en-US" b="0" i="1" dirty="0" smtClean="0"/>
              <a:t> and </a:t>
            </a:r>
            <a:r>
              <a:rPr lang="en-US" b="0" i="1" dirty="0" err="1" smtClean="0"/>
              <a:t>Rosu</a:t>
            </a:r>
            <a:r>
              <a:rPr lang="en-US" b="0" i="1" dirty="0" smtClean="0"/>
              <a:t>, 2002)</a:t>
            </a:r>
            <a:endParaRPr lang="en-US" dirty="0"/>
          </a:p>
        </p:txBody>
      </p:sp>
      <p:sp>
        <p:nvSpPr>
          <p:cNvPr id="161" name="Title 4"/>
          <p:cNvSpPr txBox="1">
            <a:spLocks/>
          </p:cNvSpPr>
          <p:nvPr/>
        </p:nvSpPr>
        <p:spPr bwMode="gray">
          <a:xfrm>
            <a:off x="319256" y="629230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Step 1 : </a:t>
            </a:r>
            <a:r>
              <a:rPr lang="en-US" dirty="0"/>
              <a:t>Add support for </a:t>
            </a:r>
            <a:r>
              <a:rPr lang="en-US" dirty="0" smtClean="0"/>
              <a:t>Past-MTL</a:t>
            </a:r>
            <a:endParaRPr lang="en-US" b="0" i="1" dirty="0"/>
          </a:p>
        </p:txBody>
      </p:sp>
      <p:sp>
        <p:nvSpPr>
          <p:cNvPr id="88" name="Title 4"/>
          <p:cNvSpPr txBox="1">
            <a:spLocks/>
          </p:cNvSpPr>
          <p:nvPr/>
        </p:nvSpPr>
        <p:spPr bwMode="gray">
          <a:xfrm>
            <a:off x="319256" y="616815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Step 2 : Add </a:t>
            </a:r>
            <a:r>
              <a:rPr lang="en-US" dirty="0"/>
              <a:t>support for </a:t>
            </a:r>
            <a:r>
              <a:rPr lang="en-US" dirty="0" smtClean="0"/>
              <a:t>Future</a:t>
            </a:r>
            <a:endParaRPr lang="en-US" b="0" i="1" dirty="0"/>
          </a:p>
        </p:txBody>
      </p:sp>
      <p:graphicFrame>
        <p:nvGraphicFramePr>
          <p:cNvPr id="153" name="Table 152"/>
          <p:cNvGraphicFramePr>
            <a:graphicFrameLocks noGrp="1"/>
          </p:cNvGraphicFramePr>
          <p:nvPr>
            <p:extLst/>
          </p:nvPr>
        </p:nvGraphicFramePr>
        <p:xfrm>
          <a:off x="41617" y="3747347"/>
          <a:ext cx="2001360" cy="19139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1360"/>
              </a:tblGrid>
              <a:tr h="3745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45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45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45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55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/>
          </p:nvPr>
        </p:nvGraphicFramePr>
        <p:xfrm>
          <a:off x="2120025" y="2249250"/>
          <a:ext cx="300305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0305"/>
              </a:tblGrid>
              <a:tr h="3595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/>
          </p:nvPr>
        </p:nvGraphicFramePr>
        <p:xfrm>
          <a:off x="2532324" y="2228383"/>
          <a:ext cx="275024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5024"/>
              </a:tblGrid>
              <a:tr h="3475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5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5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75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19484"/>
              </p:ext>
            </p:extLst>
          </p:nvPr>
        </p:nvGraphicFramePr>
        <p:xfrm>
          <a:off x="3261571" y="2233732"/>
          <a:ext cx="399302" cy="14844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9302"/>
              </a:tblGrid>
              <a:tr h="376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6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657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7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1" name="Table 110"/>
          <p:cNvGraphicFramePr>
            <a:graphicFrameLocks noGrp="1"/>
          </p:cNvGraphicFramePr>
          <p:nvPr>
            <p:extLst/>
          </p:nvPr>
        </p:nvGraphicFramePr>
        <p:xfrm>
          <a:off x="2894964" y="2233742"/>
          <a:ext cx="275024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5024"/>
              </a:tblGrid>
              <a:tr h="337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7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7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7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41617" y="2223773"/>
          <a:ext cx="1997595" cy="1502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7595"/>
              </a:tblGrid>
              <a:tr h="365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6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05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013508" y="3489785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710542" y="3507790"/>
            <a:ext cx="856864" cy="406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285302" y="1419023"/>
            <a:ext cx="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955" y="3717032"/>
            <a:ext cx="221568" cy="22156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48" y="3733974"/>
            <a:ext cx="277550" cy="27755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59" y="3717032"/>
            <a:ext cx="221568" cy="2215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89" y="3733974"/>
            <a:ext cx="277550" cy="277550"/>
          </a:xfrm>
          <a:prstGeom prst="rect">
            <a:avLst/>
          </a:prstGeom>
        </p:spPr>
      </p:pic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57553"/>
              </p:ext>
            </p:extLst>
          </p:nvPr>
        </p:nvGraphicFramePr>
        <p:xfrm>
          <a:off x="3132930" y="4068000"/>
          <a:ext cx="528325" cy="149108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8325"/>
              </a:tblGrid>
              <a:tr h="38715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241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554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18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7" name="Picture 1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2" y="5278608"/>
            <a:ext cx="408839" cy="321961"/>
          </a:xfrm>
          <a:prstGeom prst="rect">
            <a:avLst/>
          </a:prstGeom>
        </p:spPr>
      </p:pic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05369"/>
              </p:ext>
            </p:extLst>
          </p:nvPr>
        </p:nvGraphicFramePr>
        <p:xfrm>
          <a:off x="3896849" y="2219597"/>
          <a:ext cx="549874" cy="33155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9874"/>
              </a:tblGrid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29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872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55" name="Picture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15" y="3422418"/>
            <a:ext cx="359510" cy="283114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16" y="3430155"/>
            <a:ext cx="359510" cy="28311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44" y="3432220"/>
            <a:ext cx="359510" cy="283114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97" y="3719230"/>
            <a:ext cx="50015" cy="330099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96" y="4296504"/>
            <a:ext cx="50015" cy="330099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3900989" y="4799636"/>
            <a:ext cx="535155" cy="3571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4" name="Table 173"/>
          <p:cNvGraphicFramePr>
            <a:graphicFrameLocks noGrp="1"/>
          </p:cNvGraphicFramePr>
          <p:nvPr>
            <p:extLst/>
          </p:nvPr>
        </p:nvGraphicFramePr>
        <p:xfrm>
          <a:off x="7651392" y="2177778"/>
          <a:ext cx="897477" cy="3425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477"/>
              </a:tblGrid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05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Table 174"/>
          <p:cNvGraphicFramePr>
            <a:graphicFrameLocks noGrp="1"/>
          </p:cNvGraphicFramePr>
          <p:nvPr>
            <p:extLst/>
          </p:nvPr>
        </p:nvGraphicFramePr>
        <p:xfrm>
          <a:off x="6643671" y="2184997"/>
          <a:ext cx="910355" cy="33755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10355"/>
              </a:tblGrid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6" name="Table 175"/>
          <p:cNvGraphicFramePr>
            <a:graphicFrameLocks noGrp="1"/>
          </p:cNvGraphicFramePr>
          <p:nvPr>
            <p:extLst/>
          </p:nvPr>
        </p:nvGraphicFramePr>
        <p:xfrm>
          <a:off x="5592165" y="2184997"/>
          <a:ext cx="874234" cy="337550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4234"/>
              </a:tblGrid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5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3" name="Rectangle 182"/>
          <p:cNvSpPr/>
          <p:nvPr/>
        </p:nvSpPr>
        <p:spPr>
          <a:xfrm>
            <a:off x="6648925" y="5163071"/>
            <a:ext cx="874234" cy="412659"/>
          </a:xfrm>
          <a:prstGeom prst="rect">
            <a:avLst/>
          </a:prstGeom>
          <a:solidFill>
            <a:srgbClr val="91056A">
              <a:alpha val="16000"/>
            </a:srgbClr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564" y="5035711"/>
            <a:ext cx="263053" cy="38459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5586200" y="5153436"/>
            <a:ext cx="96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1 ⋀ x2</a:t>
            </a:r>
            <a:endParaRPr lang="en-US" dirty="0"/>
          </a:p>
        </p:txBody>
      </p:sp>
      <p:sp>
        <p:nvSpPr>
          <p:cNvPr id="186" name="TextBox 185"/>
          <p:cNvSpPr txBox="1"/>
          <p:nvPr/>
        </p:nvSpPr>
        <p:spPr>
          <a:xfrm>
            <a:off x="6615154" y="5163071"/>
            <a:ext cx="97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x2 </a:t>
            </a:r>
            <a:r>
              <a:rPr lang="en-US" dirty="0"/>
              <a:t>⋀ </a:t>
            </a:r>
            <a:r>
              <a:rPr lang="en-US" dirty="0" smtClean="0"/>
              <a:t>x1</a:t>
            </a:r>
            <a:endParaRPr lang="en-US" dirty="0"/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27" y="2905916"/>
            <a:ext cx="1277982" cy="1006414"/>
          </a:xfrm>
          <a:prstGeom prst="rect">
            <a:avLst/>
          </a:prstGeom>
        </p:spPr>
      </p:pic>
      <p:sp>
        <p:nvSpPr>
          <p:cNvPr id="189" name="Rectangle 188"/>
          <p:cNvSpPr/>
          <p:nvPr/>
        </p:nvSpPr>
        <p:spPr>
          <a:xfrm>
            <a:off x="5578887" y="5156819"/>
            <a:ext cx="874234" cy="428453"/>
          </a:xfrm>
          <a:prstGeom prst="rect">
            <a:avLst/>
          </a:prstGeom>
          <a:solidFill>
            <a:srgbClr val="91056A">
              <a:alpha val="16000"/>
            </a:srgbClr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5553708" y="2139367"/>
            <a:ext cx="1029397" cy="3017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7253452" y="3140968"/>
            <a:ext cx="688898" cy="2086641"/>
          </a:xfrm>
          <a:prstGeom prst="straightConnector1">
            <a:avLst/>
          </a:prstGeom>
          <a:ln w="38100" cap="sq">
            <a:solidFill>
              <a:srgbClr val="0070C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6286306" y="4221088"/>
            <a:ext cx="1665892" cy="1026723"/>
          </a:xfrm>
          <a:prstGeom prst="straightConnector1">
            <a:avLst/>
          </a:prstGeom>
          <a:ln w="381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5909727" y="3068960"/>
            <a:ext cx="1952316" cy="2169942"/>
          </a:xfrm>
          <a:prstGeom prst="straightConnector1">
            <a:avLst/>
          </a:prstGeom>
          <a:ln w="381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6842978" y="4351247"/>
            <a:ext cx="1171336" cy="884531"/>
          </a:xfrm>
          <a:prstGeom prst="straightConnector1">
            <a:avLst/>
          </a:prstGeom>
          <a:ln w="38100" cap="sq">
            <a:solidFill>
              <a:srgbClr val="0070C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6672617" y="5664498"/>
            <a:ext cx="850542" cy="553998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Verdict:</a:t>
            </a:r>
          </a:p>
          <a:p>
            <a:pPr algn="ctr"/>
            <a:r>
              <a:rPr lang="en-US" dirty="0" smtClean="0"/>
              <a:t>= @</a:t>
            </a:r>
            <a:r>
              <a:rPr lang="en-US" dirty="0" err="1" smtClean="0"/>
              <a:t>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724" y="2194589"/>
                <a:ext cx="2194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24" y="2194589"/>
                <a:ext cx="219483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13889" r="-833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218" y="3349189"/>
                <a:ext cx="1798496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d>
                            <m:dPr>
                              <m:begChr m:val="[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0,∞</m:t>
                              </m:r>
                            </m:e>
                          </m:d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8" y="3349189"/>
                <a:ext cx="1798496" cy="329706"/>
              </a:xfrm>
              <a:prstGeom prst="rect">
                <a:avLst/>
              </a:prstGeom>
              <a:blipFill rotWithShape="0">
                <a:blip r:embed="rId20"/>
                <a:stretch>
                  <a:fillRect t="-131481" b="-1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838724" y="2543055"/>
                <a:ext cx="2140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24" y="2543055"/>
                <a:ext cx="214033" cy="307777"/>
              </a:xfrm>
              <a:prstGeom prst="rect">
                <a:avLst/>
              </a:prstGeom>
              <a:blipFill rotWithShape="0">
                <a:blip r:embed="rId21"/>
                <a:stretch>
                  <a:fillRect l="-28571" r="-25714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825815" y="2931565"/>
                <a:ext cx="1972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5" y="2931565"/>
                <a:ext cx="197297" cy="307777"/>
              </a:xfrm>
              <a:prstGeom prst="rect">
                <a:avLst/>
              </a:prstGeom>
              <a:blipFill rotWithShape="0">
                <a:blip r:embed="rId22"/>
                <a:stretch>
                  <a:fillRect l="-12121" r="-9091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6958" y="4859157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8" y="4859157"/>
                <a:ext cx="1989361" cy="329706"/>
              </a:xfrm>
              <a:prstGeom prst="rect">
                <a:avLst/>
              </a:prstGeom>
              <a:blipFill rotWithShape="0">
                <a:blip r:embed="rId23"/>
                <a:stretch>
                  <a:fillRect l="-3374" t="-133333" r="-7669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7431" y="5232507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1,4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" y="5232507"/>
                <a:ext cx="1989361" cy="329706"/>
              </a:xfrm>
              <a:prstGeom prst="rect">
                <a:avLst/>
              </a:prstGeom>
              <a:blipFill rotWithShape="0">
                <a:blip r:embed="rId24"/>
                <a:stretch>
                  <a:fillRect l="-3067" t="-131481" r="-7975" b="-1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7867" y="4859157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0,3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7" y="4859157"/>
                <a:ext cx="1989361" cy="329706"/>
              </a:xfrm>
              <a:prstGeom prst="rect">
                <a:avLst/>
              </a:prstGeom>
              <a:blipFill rotWithShape="0">
                <a:blip r:embed="rId25"/>
                <a:stretch>
                  <a:fillRect l="-3058" t="-133333" r="-5505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2516" y="5227609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1,4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6" y="5227609"/>
                <a:ext cx="1989361" cy="329706"/>
              </a:xfrm>
              <a:prstGeom prst="rect">
                <a:avLst/>
              </a:prstGeom>
              <a:blipFill rotWithShape="0">
                <a:blip r:embed="rId26"/>
                <a:stretch>
                  <a:fillRect l="-3058" t="-133333" r="-5505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6900208" y="139394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80215" y="1396013"/>
            <a:ext cx="412665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54832" y="1393948"/>
            <a:ext cx="756534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18427" y="1396157"/>
            <a:ext cx="2035206" cy="2065"/>
          </a:xfrm>
          <a:prstGeom prst="straightConnector1">
            <a:avLst/>
          </a:prstGeom>
          <a:ln w="38100" cap="sq">
            <a:solidFill>
              <a:schemeClr val="tx1"/>
            </a:solidFill>
            <a:prstDash val="sysDot"/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000208" y="1393948"/>
            <a:ext cx="900000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48551" y="1417964"/>
            <a:ext cx="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537708" y="1419023"/>
            <a:ext cx="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6790" y="1515285"/>
            <a:ext cx="511053" cy="1551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94165" y="1463772"/>
            <a:ext cx="259468" cy="2378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32509" y="1450534"/>
            <a:ext cx="599211" cy="249671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>
          <a:xfrm flipV="1">
            <a:off x="2692880" y="1396013"/>
            <a:ext cx="496641" cy="809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073398" y="1396013"/>
            <a:ext cx="574941" cy="0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911505" y="1419023"/>
            <a:ext cx="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3493391" y="1396013"/>
            <a:ext cx="845847" cy="1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086919" y="1452537"/>
            <a:ext cx="31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75283" y="4508580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0,2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3" y="4508580"/>
                <a:ext cx="1989361" cy="329706"/>
              </a:xfrm>
              <a:prstGeom prst="rect">
                <a:avLst/>
              </a:prstGeom>
              <a:blipFill rotWithShape="0">
                <a:blip r:embed="rId30"/>
                <a:stretch>
                  <a:fillRect l="-3058" t="-133333" r="-5505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1573" y="4125868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3" y="4125868"/>
                <a:ext cx="1989361" cy="329706"/>
              </a:xfrm>
              <a:prstGeom prst="rect">
                <a:avLst/>
              </a:prstGeom>
              <a:blipFill rotWithShape="0">
                <a:blip r:embed="rId31"/>
                <a:stretch>
                  <a:fillRect l="-3058" t="-133333" r="-5505" b="-16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/>
          <p:cNvSpPr/>
          <p:nvPr/>
        </p:nvSpPr>
        <p:spPr>
          <a:xfrm>
            <a:off x="2521744" y="2596279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2517696" y="2952993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2125318" y="3346412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890040" y="2588472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2888847" y="2953895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02182" y="3745897"/>
                <a:ext cx="1989361" cy="329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0,0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(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0,∞</m:t>
                            </m:r>
                          </m:e>
                        </m:d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000" dirty="0" smtClean="0"/>
                  <a:t>)</a:t>
                </a:r>
                <a:endParaRPr lang="en-US" sz="20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2" y="3745897"/>
                <a:ext cx="1989361" cy="329706"/>
              </a:xfrm>
              <a:prstGeom prst="rect">
                <a:avLst/>
              </a:prstGeom>
              <a:blipFill rotWithShape="0">
                <a:blip r:embed="rId32"/>
                <a:stretch>
                  <a:fillRect l="-3374" t="-129091" r="-5521" b="-15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3279214" y="2612875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79214" y="2979237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2888824" y="3327047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515285" y="3336923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52800" y="2583520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49878" y="2932336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148551" y="3312852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512800" y="2563200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12800" y="2923200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897934" y="2580236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897934" y="2940236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00876" y="3278064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243374" y="2559916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243374" y="2919916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515742" y="3281348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259362" y="3357722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73586" y="2239512"/>
            <a:ext cx="249560" cy="3478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3252994" y="2173418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246316" y="3278064"/>
            <a:ext cx="23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68" name="Rectangle 167"/>
          <p:cNvSpPr/>
          <p:nvPr/>
        </p:nvSpPr>
        <p:spPr>
          <a:xfrm>
            <a:off x="2469682" y="2215387"/>
            <a:ext cx="375192" cy="1489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087711" y="2248846"/>
            <a:ext cx="371961" cy="148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330671" y="5639834"/>
            <a:ext cx="2190674" cy="830997"/>
          </a:xfrm>
          <a:prstGeom prst="rect">
            <a:avLst/>
          </a:prstGeom>
          <a:solidFill>
            <a:srgbClr val="FFF49A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Boolean Expressions with variables pointing to </a:t>
            </a:r>
            <a:r>
              <a:rPr lang="en-US" sz="1600" smtClean="0"/>
              <a:t>next column</a:t>
            </a:r>
            <a:endParaRPr lang="en-US" sz="1600" dirty="0" smtClean="0"/>
          </a:p>
        </p:txBody>
      </p:sp>
      <p:sp>
        <p:nvSpPr>
          <p:cNvPr id="128" name="Rectangle 127"/>
          <p:cNvSpPr/>
          <p:nvPr/>
        </p:nvSpPr>
        <p:spPr>
          <a:xfrm>
            <a:off x="2223527" y="2184337"/>
            <a:ext cx="3219883" cy="302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107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12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30" name="Slide Number Placeholder 4"/>
          <p:cNvSpPr txBox="1">
            <a:spLocks/>
          </p:cNvSpPr>
          <p:nvPr/>
        </p:nvSpPr>
        <p:spPr>
          <a:xfrm>
            <a:off x="8697788" y="626793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13</a:t>
            </a:r>
            <a:endParaRPr lang="en-GB" sz="1800" dirty="0"/>
          </a:p>
        </p:txBody>
      </p:sp>
      <p:sp>
        <p:nvSpPr>
          <p:cNvPr id="7" name="Frame 6"/>
          <p:cNvSpPr/>
          <p:nvPr/>
        </p:nvSpPr>
        <p:spPr>
          <a:xfrm>
            <a:off x="39656" y="3345378"/>
            <a:ext cx="1994553" cy="408974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/>
          <p:cNvSpPr/>
          <p:nvPr/>
        </p:nvSpPr>
        <p:spPr>
          <a:xfrm>
            <a:off x="39656" y="5230528"/>
            <a:ext cx="2048055" cy="430721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70556" y="5199394"/>
            <a:ext cx="585601" cy="3435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3334397" y="2677026"/>
            <a:ext cx="4520435" cy="2680159"/>
          </a:xfrm>
          <a:prstGeom prst="curvedConnector3">
            <a:avLst>
              <a:gd name="adj1" fmla="val 50000"/>
            </a:avLst>
          </a:prstGeom>
          <a:ln w="6350">
            <a:solidFill>
              <a:schemeClr val="accent1">
                <a:lumMod val="50000"/>
              </a:schemeClr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3479108" y="4985385"/>
            <a:ext cx="762983" cy="29322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58217" y="5187857"/>
            <a:ext cx="6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bexp</a:t>
            </a:r>
            <a:endParaRPr lang="en-US" i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3825002" y="5173602"/>
            <a:ext cx="6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bexp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7229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1" grpId="0" animBg="1"/>
      <p:bldP spid="88" grpId="0" animBg="1"/>
      <p:bldP spid="163" grpId="0" animBg="1"/>
      <p:bldP spid="183" grpId="0" animBg="1"/>
      <p:bldP spid="185" grpId="0"/>
      <p:bldP spid="186" grpId="0"/>
      <p:bldP spid="189" grpId="0" animBg="1"/>
      <p:bldP spid="195" grpId="0" animBg="1"/>
      <p:bldP spid="196" grpId="0" animBg="1"/>
      <p:bldP spid="3" grpId="0"/>
      <p:bldP spid="6" grpId="0"/>
      <p:bldP spid="83" grpId="0"/>
      <p:bldP spid="85" grpId="0"/>
      <p:bldP spid="86" grpId="0"/>
      <p:bldP spid="89" grpId="0"/>
      <p:bldP spid="81" grpId="0"/>
      <p:bldP spid="81" grpId="1"/>
      <p:bldP spid="82" grpId="0"/>
      <p:bldP spid="82" grpId="1"/>
      <p:bldP spid="104" grpId="0"/>
      <p:bldP spid="104" grpId="1"/>
      <p:bldP spid="105" grpId="0"/>
      <p:bldP spid="105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2" grpId="0" animBg="1"/>
      <p:bldP spid="112" grpId="1" animBg="1"/>
      <p:bldP spid="118" grpId="0" animBg="1"/>
      <p:bldP spid="118" grpId="1" animBg="1"/>
      <p:bldP spid="106" grpId="0"/>
      <p:bldP spid="106" grpId="1"/>
      <p:bldP spid="120" grpId="0" animBg="1"/>
      <p:bldP spid="120" grpId="1" animBg="1"/>
      <p:bldP spid="124" grpId="0" animBg="1"/>
      <p:bldP spid="124" grpId="1" animBg="1"/>
      <p:bldP spid="125" grpId="0" animBg="1"/>
      <p:bldP spid="125" grpId="1" animBg="1"/>
      <p:bldP spid="119" grpId="0" animBg="1"/>
      <p:bldP spid="119" grpId="1" animBg="1"/>
      <p:bldP spid="4" grpId="0"/>
      <p:bldP spid="52" grpId="0"/>
      <p:bldP spid="62" grpId="0"/>
      <p:bldP spid="79" grpId="0"/>
      <p:bldP spid="80" grpId="0"/>
      <p:bldP spid="87" grpId="0"/>
      <p:bldP spid="90" grpId="0"/>
      <p:bldP spid="93" grpId="0"/>
      <p:bldP spid="101" grpId="0"/>
      <p:bldP spid="102" grpId="0"/>
      <p:bldP spid="84" grpId="0"/>
      <p:bldP spid="126" grpId="0" animBg="1"/>
      <p:bldP spid="127" grpId="0" animBg="1"/>
      <p:bldP spid="162" grpId="0"/>
      <p:bldP spid="103" grpId="0"/>
      <p:bldP spid="168" grpId="0" animBg="1"/>
      <p:bldP spid="167" grpId="0" animBg="1"/>
      <p:bldP spid="16" grpId="0" animBg="1"/>
      <p:bldP spid="128" grpId="0" animBg="1"/>
      <p:bldP spid="128" grpId="1" animBg="1"/>
      <p:bldP spid="7" grpId="0" animBg="1"/>
      <p:bldP spid="7" grpId="1" animBg="1"/>
      <p:bldP spid="131" grpId="0" animBg="1"/>
      <p:bldP spid="34" grpId="0" animBg="1"/>
      <p:bldP spid="38" grpId="0"/>
      <p:bldP spid="1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en-US" dirty="0" smtClean="0"/>
              <a:t>Experimental Evaluation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1105884"/>
            <a:ext cx="7000351" cy="5275444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14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825591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Bhargav Bhatt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23850" y="1181631"/>
            <a:ext cx="5873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New Notion</a:t>
            </a:r>
            <a:r>
              <a:rPr lang="en-US" sz="2000" dirty="0" smtClean="0"/>
              <a:t>: Event-Rate Independence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19" y="2037959"/>
            <a:ext cx="3694340" cy="3049872"/>
          </a:xfrm>
          <a:prstGeom prst="rect">
            <a:avLst/>
          </a:prstGeom>
          <a:scene3d>
            <a:camera prst="perspectiveFront" fov="0">
              <a:rot lat="4" lon="10799950" rev="0"/>
            </a:camera>
            <a:lightRig rig="brightRoom" dir="t"/>
          </a:scene3d>
          <a:sp3d extrusionH="76200" contourW="12700" prstMaterial="matte">
            <a:extrusionClr>
              <a:schemeClr val="bg1"/>
            </a:extrusionClr>
            <a:contourClr>
              <a:schemeClr val="bg1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19" y="2037879"/>
            <a:ext cx="3694340" cy="30498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7584" y="3825683"/>
            <a:ext cx="203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In-order output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835" y="4174850"/>
            <a:ext cx="217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Boolean</a:t>
            </a:r>
          </a:p>
          <a:p>
            <a:r>
              <a:rPr lang="en-US" dirty="0" smtClean="0"/>
              <a:t>    verdicts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95134" y="3793275"/>
            <a:ext cx="24975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Space consumption linear in event-rate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25067" y="4173870"/>
            <a:ext cx="178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 Equivalence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13782" y="4375261"/>
            <a:ext cx="145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ogarithmic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24" y="361077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FF"/>
                </a:solidFill>
              </a:rPr>
              <a:t>New Idea: Out </a:t>
            </a:r>
            <a:r>
              <a:rPr lang="en-US" dirty="0" smtClean="0">
                <a:solidFill>
                  <a:srgbClr val="0000FF"/>
                </a:solidFill>
              </a:rPr>
              <a:t>of order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16000" y="4036759"/>
            <a:ext cx="836761" cy="0"/>
          </a:xfrm>
          <a:prstGeom prst="line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693183" y="4279045"/>
            <a:ext cx="614954" cy="0"/>
          </a:xfrm>
          <a:prstGeom prst="line">
            <a:avLst/>
          </a:prstGeom>
          <a:ln w="2540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313818" y="979194"/>
            <a:ext cx="3388214" cy="915567"/>
          </a:xfrm>
          <a:prstGeom prst="roundRect">
            <a:avLst>
              <a:gd name="adj" fmla="val 21148"/>
            </a:avLst>
          </a:prstGeom>
          <a:solidFill>
            <a:srgbClr val="FFF49A"/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13818" y="953597"/>
            <a:ext cx="346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heoretically interesting and practically relevant for monitoring in Big Data domains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6378" y="1921368"/>
            <a:ext cx="548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charset="0"/>
              <a:buChar char="•"/>
            </a:pPr>
            <a:r>
              <a:rPr lang="en-US" sz="2000" b="1" dirty="0" smtClean="0"/>
              <a:t>New Algorithm: AERIAL, </a:t>
            </a:r>
            <a:r>
              <a:rPr lang="en-US" sz="2000" dirty="0" smtClean="0"/>
              <a:t>a monitor for MTL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24143" y="5453980"/>
            <a:ext cx="856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Future Work</a:t>
            </a:r>
            <a:r>
              <a:rPr lang="en-US" dirty="0" smtClean="0"/>
              <a:t>: Extend technique to more expressive logics (for timed properties)</a:t>
            </a:r>
            <a:endParaRPr lang="en-US" dirty="0"/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15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056003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4" grpId="0"/>
      <p:bldP spid="25" grpId="0"/>
      <p:bldP spid="26" grpId="0"/>
      <p:bldP spid="10" grpId="2" animBg="1"/>
      <p:bldP spid="7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 bwMode="gray">
          <a:xfrm>
            <a:off x="23166" y="1865768"/>
            <a:ext cx="913297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/>
              <a:t>Thank You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9044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16</a:t>
            </a:r>
            <a:endParaRPr lang="en-GB" sz="1800" dirty="0"/>
          </a:p>
        </p:txBody>
      </p:sp>
      <p:sp>
        <p:nvSpPr>
          <p:cNvPr id="8" name="Titel 17"/>
          <p:cNvSpPr txBox="1">
            <a:spLocks/>
          </p:cNvSpPr>
          <p:nvPr/>
        </p:nvSpPr>
        <p:spPr bwMode="gray">
          <a:xfrm>
            <a:off x="323850" y="3501008"/>
            <a:ext cx="8496300" cy="1152128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mtClean="0"/>
              <a:t>Almost Event-</a:t>
            </a:r>
            <a:r>
              <a:rPr lang="en-GB" sz="3000" smtClean="0"/>
              <a:t>Rate</a:t>
            </a:r>
            <a:r>
              <a:rPr lang="en-GB" smtClean="0"/>
              <a:t> Independent Monitoring of Metric Temporal Logic</a:t>
            </a:r>
            <a:endParaRPr lang="en-GB" dirty="0"/>
          </a:p>
        </p:txBody>
      </p:sp>
      <p:sp>
        <p:nvSpPr>
          <p:cNvPr id="10" name="Titel 17"/>
          <p:cNvSpPr txBox="1">
            <a:spLocks/>
          </p:cNvSpPr>
          <p:nvPr/>
        </p:nvSpPr>
        <p:spPr bwMode="gray">
          <a:xfrm>
            <a:off x="323850" y="3429000"/>
            <a:ext cx="8496300" cy="1152128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mtClean="0"/>
              <a:t>Almost Event-</a:t>
            </a:r>
            <a:r>
              <a:rPr lang="en-GB" sz="3000" smtClean="0"/>
              <a:t>Rate</a:t>
            </a:r>
            <a:r>
              <a:rPr lang="en-GB" smtClean="0"/>
              <a:t> Independent Monitoring of Metric Temporal Logic</a:t>
            </a:r>
            <a:endParaRPr lang="en-GB" dirty="0"/>
          </a:p>
        </p:txBody>
      </p:sp>
      <p:sp>
        <p:nvSpPr>
          <p:cNvPr id="12" name="Untertitel 18"/>
          <p:cNvSpPr txBox="1">
            <a:spLocks/>
          </p:cNvSpPr>
          <p:nvPr/>
        </p:nvSpPr>
        <p:spPr>
          <a:xfrm>
            <a:off x="323850" y="4581128"/>
            <a:ext cx="8496300" cy="1673412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Tx/>
              <a:buNone/>
            </a:pPr>
            <a:r>
              <a:rPr lang="en-GB" dirty="0"/>
              <a:t>David Basin, </a:t>
            </a:r>
            <a:r>
              <a:rPr lang="en-GB" b="1" dirty="0" err="1"/>
              <a:t>Bhargav</a:t>
            </a:r>
            <a:r>
              <a:rPr lang="en-GB" b="1" dirty="0"/>
              <a:t> Bhatt</a:t>
            </a:r>
            <a:r>
              <a:rPr lang="en-GB" dirty="0"/>
              <a:t>, and </a:t>
            </a:r>
            <a:r>
              <a:rPr lang="en-GB" dirty="0" err="1"/>
              <a:t>Dmitriy</a:t>
            </a:r>
            <a:r>
              <a:rPr lang="en-GB" dirty="0"/>
              <a:t> </a:t>
            </a:r>
            <a:r>
              <a:rPr lang="en-GB" dirty="0" err="1"/>
              <a:t>Traytel</a:t>
            </a:r>
            <a:endParaRPr lang="en-GB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ETH Zurich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993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17</a:t>
            </a:r>
            <a:endParaRPr 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01" y="1119290"/>
            <a:ext cx="3151512" cy="236363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60666"/>
            <a:ext cx="3096344" cy="232225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46" y="3975870"/>
            <a:ext cx="3110474" cy="233285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01" y="3975870"/>
            <a:ext cx="3151512" cy="2332856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327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504030"/>
          </a:xfrm>
        </p:spPr>
        <p:txBody>
          <a:bodyPr/>
          <a:lstStyle/>
          <a:p>
            <a:r>
              <a:rPr lang="en-US" smtClean="0"/>
              <a:t>Unbounded Event-Rate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01731" y="2009679"/>
            <a:ext cx="6848318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>
            <a:spLocks noChangeAspect="1"/>
          </p:cNvSpPr>
          <p:nvPr/>
        </p:nvSpPr>
        <p:spPr>
          <a:xfrm>
            <a:off x="1995600" y="19560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489551" y="19560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986696" y="1955675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480647" y="19560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974598" y="19560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468549" y="19560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963273" y="19560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5457997" y="1955675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946749" y="1960690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435501" y="1955675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921985" y="1955675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404007" y="1955675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96169" y="1517743"/>
            <a:ext cx="135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Timepoints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83573" y="1514783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68352" y="1515485"/>
            <a:ext cx="22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77843" y="1514783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50901" y="1514783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72114" y="1514783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0060" y="1497617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57432" y="1477023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55821" y="1497617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30211" y="1493498"/>
            <a:ext cx="354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35830" y="2106235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,1)</a:t>
            </a:r>
            <a:endParaRPr 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6296545" y="1493498"/>
            <a:ext cx="4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10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777917" y="2093878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3</a:t>
            </a:r>
            <a:r>
              <a:rPr lang="en-US" sz="1400" dirty="0" smtClean="0"/>
              <a:t>,2)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2263051" y="2097997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2</a:t>
            </a:r>
            <a:r>
              <a:rPr lang="en-US" sz="1400" dirty="0" smtClean="0"/>
              <a:t>,1)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3288662" y="2102117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4</a:t>
            </a:r>
            <a:r>
              <a:rPr lang="en-US" sz="1400" dirty="0" smtClean="0"/>
              <a:t>,2)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3787052" y="2089759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5</a:t>
            </a:r>
            <a:r>
              <a:rPr lang="en-US" sz="1400" dirty="0" smtClean="0"/>
              <a:t>,2)</a:t>
            </a:r>
            <a:endParaRPr lang="en-US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4285441" y="2093878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6</a:t>
            </a:r>
            <a:r>
              <a:rPr lang="en-US" sz="1400" dirty="0" smtClean="0"/>
              <a:t>,2)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4775592" y="2106235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7</a:t>
            </a:r>
            <a:r>
              <a:rPr lang="en-US" sz="1400" dirty="0" smtClean="0"/>
              <a:t>,3)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5760013" y="2102116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9</a:t>
            </a:r>
            <a:r>
              <a:rPr lang="en-US" sz="1400" dirty="0" smtClean="0"/>
              <a:t>,3)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5278099" y="2097997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/>
              <a:t>8</a:t>
            </a:r>
            <a:r>
              <a:rPr lang="en-US" sz="1400" dirty="0" smtClean="0"/>
              <a:t>,3)</a:t>
            </a:r>
            <a:endParaRPr 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6241926" y="2097998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 smtClean="0"/>
              <a:t>10</a:t>
            </a:r>
            <a:r>
              <a:rPr lang="en-US" sz="1400" dirty="0" smtClean="0"/>
              <a:t>,3)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6711484" y="2097997"/>
            <a:ext cx="75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(e</a:t>
            </a:r>
            <a:r>
              <a:rPr lang="en-US" sz="1400" baseline="-25000" dirty="0" smtClean="0"/>
              <a:t>11</a:t>
            </a:r>
            <a:r>
              <a:rPr lang="en-US" sz="1400" dirty="0" smtClean="0"/>
              <a:t>,3)</a:t>
            </a:r>
            <a:endParaRPr lang="en-US" sz="1400" dirty="0"/>
          </a:p>
        </p:txBody>
      </p:sp>
      <p:sp>
        <p:nvSpPr>
          <p:cNvPr id="78" name="TextBox 77"/>
          <p:cNvSpPr txBox="1"/>
          <p:nvPr/>
        </p:nvSpPr>
        <p:spPr>
          <a:xfrm>
            <a:off x="156852" y="2114473"/>
            <a:ext cx="175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Event,Timestamp</a:t>
            </a:r>
            <a:r>
              <a:rPr lang="en-US" sz="1400" dirty="0" smtClean="0"/>
              <a:t>):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6737269" y="1489379"/>
            <a:ext cx="4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11</a:t>
            </a:r>
            <a:endParaRPr lang="en-US" dirty="0"/>
          </a:p>
        </p:txBody>
      </p:sp>
      <p:sp>
        <p:nvSpPr>
          <p:cNvPr id="80" name="Left Brace 79"/>
          <p:cNvSpPr/>
          <p:nvPr/>
        </p:nvSpPr>
        <p:spPr>
          <a:xfrm rot="16200000">
            <a:off x="3628765" y="1584058"/>
            <a:ext cx="410819" cy="1952369"/>
          </a:xfrm>
          <a:prstGeom prst="leftBrace">
            <a:avLst>
              <a:gd name="adj1" fmla="val 52448"/>
              <a:gd name="adj2" fmla="val 59283"/>
            </a:avLst>
          </a:prstGeom>
          <a:ln w="254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857990" y="2698004"/>
            <a:ext cx="284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(</a:t>
            </a:r>
            <a:r>
              <a:rPr lang="en-US" u="sng" dirty="0" err="1" smtClean="0"/>
              <a:t>e,t</a:t>
            </a:r>
            <a:r>
              <a:rPr lang="en-US" u="sng" dirty="0" smtClean="0"/>
              <a:t>) is repeated 2</a:t>
            </a:r>
            <a:r>
              <a:rPr lang="en-US" u="sng" baseline="30000" dirty="0" smtClean="0"/>
              <a:t>t</a:t>
            </a:r>
            <a:r>
              <a:rPr lang="en-US" u="sng" dirty="0" smtClean="0"/>
              <a:t> times</a:t>
            </a:r>
            <a:endParaRPr lang="en-US" u="sng" dirty="0"/>
          </a:p>
        </p:txBody>
      </p:sp>
      <p:sp>
        <p:nvSpPr>
          <p:cNvPr id="82" name="TextBox 81"/>
          <p:cNvSpPr txBox="1"/>
          <p:nvPr/>
        </p:nvSpPr>
        <p:spPr>
          <a:xfrm>
            <a:off x="5711744" y="2539986"/>
            <a:ext cx="3287783" cy="646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dist="19050" sx="1000" sy="1000" algn="tl" rotWithShape="0">
                    <a:schemeClr val="dk1"/>
                  </a:outerShdw>
                </a:effectLst>
              </a:rPr>
              <a:t>Event-Rate is roughly half of Trace-Length at any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dist="19050" sx="1000" sy="1000" algn="tl" rotWithShape="0">
                    <a:schemeClr val="dk1"/>
                  </a:outerShdw>
                </a:effectLst>
              </a:rPr>
              <a:t>timepoint</a:t>
            </a:r>
            <a:endParaRPr lang="en-US" dirty="0">
              <a:ln w="0"/>
              <a:solidFill>
                <a:schemeClr val="tx1"/>
              </a:solidFill>
              <a:effectLst>
                <a:outerShdw dist="19050" sx="1000" sy="1000" algn="tl" rotWithShape="0">
                  <a:schemeClr val="dk1"/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71600" y="3789040"/>
            <a:ext cx="7578092" cy="2031325"/>
          </a:xfrm>
          <a:prstGeom prst="rect">
            <a:avLst/>
          </a:prstGeom>
          <a:noFill/>
          <a:ln>
            <a:noFill/>
          </a:ln>
          <a:effectLst>
            <a:outerShdw dist="20000" sx="1000" sy="1000">
              <a:srgbClr val="000000"/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 this trace: Event-Rate dependence </a:t>
            </a:r>
            <a:r>
              <a:rPr lang="en-US" dirty="0" smtClean="0">
                <a:sym typeface="Wingdings"/>
              </a:rPr>
              <a:t> Trace-Length dependence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TLI and ERI coincide on unbounded event-rate traces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None of the existing monitors are TLI on unbounded Event-Rate traces.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5699971" y="2450216"/>
            <a:ext cx="3181307" cy="809145"/>
          </a:xfrm>
          <a:prstGeom prst="roundRect">
            <a:avLst>
              <a:gd name="adj" fmla="val 32351"/>
            </a:avLst>
          </a:prstGeom>
          <a:solidFill>
            <a:schemeClr val="accent1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33511" y="3544282"/>
            <a:ext cx="7460634" cy="2289082"/>
          </a:xfrm>
          <a:prstGeom prst="roundRect">
            <a:avLst>
              <a:gd name="adj" fmla="val 17053"/>
            </a:avLst>
          </a:prstGeom>
          <a:solidFill>
            <a:schemeClr val="accent1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18</a:t>
            </a:r>
            <a:endParaRPr lang="en-GB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7235658" y="1396981"/>
            <a:ext cx="109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...               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35658" y="1962699"/>
            <a:ext cx="109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...               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79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/>
      <p:bldP spid="82" grpId="0"/>
      <p:bldP spid="83" grpId="0"/>
      <p:bldP spid="47" grpId="0" animBg="1"/>
      <p:bldP spid="48" grpId="0" animBg="1"/>
      <p:bldP spid="50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11" y="5572924"/>
            <a:ext cx="349200" cy="3492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605" y="5483091"/>
            <a:ext cx="350332" cy="35033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7" y="5529626"/>
            <a:ext cx="214288" cy="2876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121" y="5595085"/>
            <a:ext cx="287660" cy="2876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94" y="5589752"/>
            <a:ext cx="287660" cy="287660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6143504" y="4145981"/>
            <a:ext cx="663091" cy="868736"/>
          </a:xfrm>
          <a:prstGeom prst="roundRect">
            <a:avLst/>
          </a:prstGeom>
          <a:solidFill>
            <a:srgbClr val="FFFF00">
              <a:alpha val="32000"/>
            </a:srgbClr>
          </a:solidFill>
          <a:ln w="6350" cmpd="sng"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4222219" y="4145981"/>
            <a:ext cx="640800" cy="875520"/>
          </a:xfrm>
          <a:prstGeom prst="roundRect">
            <a:avLst/>
          </a:prstGeom>
          <a:solidFill>
            <a:srgbClr val="FFFF00">
              <a:alpha val="32000"/>
            </a:srgbClr>
          </a:solidFill>
          <a:ln w="6350" cmpd="sng"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3142768" y="4145981"/>
            <a:ext cx="640800" cy="864556"/>
          </a:xfrm>
          <a:prstGeom prst="roundRect">
            <a:avLst/>
          </a:prstGeom>
          <a:solidFill>
            <a:srgbClr val="FFFF00">
              <a:alpha val="32000"/>
            </a:srgbClr>
          </a:solidFill>
          <a:ln w="6350" cmpd="sng"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2063850" y="4145980"/>
            <a:ext cx="640800" cy="872565"/>
          </a:xfrm>
          <a:prstGeom prst="roundRect">
            <a:avLst/>
          </a:prstGeom>
          <a:solidFill>
            <a:srgbClr val="FFFF00">
              <a:alpha val="32000"/>
            </a:srgbClr>
          </a:solidFill>
          <a:ln w="6350" cmpd="sng"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Monitoring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4427984" y="1224203"/>
            <a:ext cx="4392166" cy="2035891"/>
          </a:xfrm>
          <a:prstGeom prst="roundRect">
            <a:avLst>
              <a:gd name="adj" fmla="val 32351"/>
            </a:avLst>
          </a:prstGeom>
          <a:solidFill>
            <a:schemeClr val="accent1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55815" y="1708850"/>
            <a:ext cx="4536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Property</a:t>
            </a:r>
            <a:r>
              <a:rPr lang="en-US" sz="2000" dirty="0" smtClean="0"/>
              <a:t>: </a:t>
            </a:r>
            <a:r>
              <a:rPr lang="en-US" sz="2000" dirty="0" smtClean="0">
                <a:ea typeface="Damascus" charset="-78"/>
                <a:cs typeface="Damascus" charset="-78"/>
              </a:rPr>
              <a:t>check</a:t>
            </a:r>
            <a:r>
              <a:rPr lang="en-US" sz="2000" dirty="0" smtClean="0"/>
              <a:t> if </a:t>
            </a:r>
            <a:r>
              <a:rPr lang="en-US" sz="2000" b="1" dirty="0" smtClean="0"/>
              <a:t>CHF/EUR</a:t>
            </a:r>
            <a:r>
              <a:rPr lang="en-US" sz="2000" dirty="0" smtClean="0"/>
              <a:t>  has been increasing </a:t>
            </a:r>
            <a:r>
              <a:rPr lang="en-US" sz="2000" u="sng" dirty="0" smtClean="0"/>
              <a:t>since</a:t>
            </a:r>
            <a:r>
              <a:rPr lang="en-US" sz="2000" dirty="0" smtClean="0"/>
              <a:t> the fall of </a:t>
            </a:r>
            <a:r>
              <a:rPr lang="en-US" sz="2000" b="1" dirty="0" smtClean="0"/>
              <a:t>SEK/EUR</a:t>
            </a:r>
            <a:r>
              <a:rPr lang="en-US" sz="2000" dirty="0" smtClean="0"/>
              <a:t> </a:t>
            </a:r>
            <a:r>
              <a:rPr lang="en-US" sz="2000" u="sng" dirty="0" smtClean="0"/>
              <a:t>within </a:t>
            </a:r>
            <a:r>
              <a:rPr lang="en-US" sz="2000" u="sng" dirty="0"/>
              <a:t>the </a:t>
            </a:r>
            <a:r>
              <a:rPr lang="en-US" sz="2000" u="sng" dirty="0" smtClean="0"/>
              <a:t>previous 3 hours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" name="Curved Right Arrow 1"/>
          <p:cNvSpPr/>
          <p:nvPr/>
        </p:nvSpPr>
        <p:spPr>
          <a:xfrm rot="696277">
            <a:off x="393370" y="1866600"/>
            <a:ext cx="1519556" cy="2002168"/>
          </a:xfrm>
          <a:prstGeom prst="curvedRightArrow">
            <a:avLst>
              <a:gd name="adj1" fmla="val 12095"/>
              <a:gd name="adj2" fmla="val 32422"/>
              <a:gd name="adj3" fmla="val 202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16338" y="4394757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1823A"/>
                </a:solidFill>
              </a:rPr>
              <a:t>↑</a:t>
            </a:r>
            <a:r>
              <a:rPr lang="en-US" baseline="-25000" dirty="0" smtClean="0">
                <a:solidFill>
                  <a:srgbClr val="01823A"/>
                </a:solidFill>
              </a:rPr>
              <a:t>CHF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↓</a:t>
            </a:r>
            <a:r>
              <a:rPr lang="en-US" baseline="-25000" dirty="0" smtClean="0">
                <a:solidFill>
                  <a:srgbClr val="FF0000"/>
                </a:solidFill>
              </a:rPr>
              <a:t>SEK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8592" y="4364205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↓</a:t>
            </a:r>
            <a:r>
              <a:rPr lang="en-US" baseline="-25000" dirty="0" smtClean="0">
                <a:solidFill>
                  <a:srgbClr val="FF0000"/>
                </a:solidFill>
              </a:rPr>
              <a:t>CHF</a:t>
            </a:r>
            <a:endParaRPr lang="en-US" baseline="-25000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1823A"/>
                </a:solidFill>
              </a:rPr>
              <a:t>↑</a:t>
            </a:r>
            <a:r>
              <a:rPr lang="en-US" baseline="-25000" dirty="0" smtClean="0">
                <a:solidFill>
                  <a:srgbClr val="01823A"/>
                </a:solidFill>
              </a:rPr>
              <a:t>SEK</a:t>
            </a:r>
            <a:endParaRPr lang="en-US" baseline="-25000" dirty="0">
              <a:solidFill>
                <a:srgbClr val="01823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09915" y="4394758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1823A"/>
                </a:solidFill>
              </a:rPr>
              <a:t>↑</a:t>
            </a:r>
            <a:r>
              <a:rPr lang="en-US" baseline="-25000" dirty="0" smtClean="0">
                <a:solidFill>
                  <a:srgbClr val="01823A"/>
                </a:solidFill>
              </a:rPr>
              <a:t>CHF</a:t>
            </a:r>
            <a:endParaRPr lang="en-US" baseline="-25000" dirty="0">
              <a:solidFill>
                <a:srgbClr val="01823A"/>
              </a:solidFill>
            </a:endParaRPr>
          </a:p>
          <a:p>
            <a:r>
              <a:rPr lang="en-US" dirty="0" smtClean="0">
                <a:solidFill>
                  <a:srgbClr val="01823A"/>
                </a:solidFill>
              </a:rPr>
              <a:t>↑</a:t>
            </a:r>
            <a:r>
              <a:rPr lang="en-US" baseline="-25000" dirty="0" smtClean="0">
                <a:solidFill>
                  <a:srgbClr val="01823A"/>
                </a:solidFill>
              </a:rPr>
              <a:t>SEK</a:t>
            </a:r>
            <a:endParaRPr lang="en-US" baseline="-25000" dirty="0">
              <a:solidFill>
                <a:srgbClr val="01823A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2" y="5080051"/>
            <a:ext cx="548584" cy="5485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33891" y="4185657"/>
            <a:ext cx="119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Timestamps: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 rot="10800000" flipV="1">
            <a:off x="933890" y="4619470"/>
            <a:ext cx="1302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Propositions:</a:t>
            </a:r>
            <a:endParaRPr lang="en-US" sz="1400" dirty="0"/>
          </a:p>
        </p:txBody>
      </p:sp>
      <p:sp>
        <p:nvSpPr>
          <p:cNvPr id="29" name="Left Brace 28"/>
          <p:cNvSpPr/>
          <p:nvPr/>
        </p:nvSpPr>
        <p:spPr>
          <a:xfrm>
            <a:off x="749021" y="4208404"/>
            <a:ext cx="303540" cy="771574"/>
          </a:xfrm>
          <a:prstGeom prst="leftBrace">
            <a:avLst>
              <a:gd name="adj1" fmla="val 48950"/>
              <a:gd name="adj2" fmla="val 50000"/>
            </a:avLst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99935" y="3791029"/>
            <a:ext cx="461665" cy="126466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mtClean="0"/>
              <a:t>EVENTS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098699" y="4396953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↓</a:t>
            </a:r>
            <a:r>
              <a:rPr lang="en-US" baseline="-25000" dirty="0" smtClean="0">
                <a:solidFill>
                  <a:srgbClr val="FF0000"/>
                </a:solidFill>
              </a:rPr>
              <a:t>CHF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↓</a:t>
            </a:r>
            <a:r>
              <a:rPr lang="en-US" baseline="-25000" dirty="0" smtClean="0">
                <a:solidFill>
                  <a:srgbClr val="FF0000"/>
                </a:solidFill>
              </a:rPr>
              <a:t>SEK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4925" y="5548916"/>
            <a:ext cx="148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VERDICTS: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4925" y="5140621"/>
            <a:ext cx="143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MONITOR: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478563" y="4049137"/>
            <a:ext cx="1276038" cy="0"/>
          </a:xfrm>
          <a:prstGeom prst="straightConnector1">
            <a:avLst/>
          </a:prstGeom>
          <a:ln w="34925" cap="sq">
            <a:solidFill>
              <a:schemeClr val="tx1"/>
            </a:solidFill>
            <a:round/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3542" y="4040441"/>
            <a:ext cx="1062027" cy="12310"/>
          </a:xfrm>
          <a:prstGeom prst="straightConnector1">
            <a:avLst/>
          </a:prstGeom>
          <a:ln w="34925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476695" y="4050500"/>
            <a:ext cx="1062027" cy="12310"/>
          </a:xfrm>
          <a:prstGeom prst="straightConnector1">
            <a:avLst/>
          </a:prstGeom>
          <a:ln w="34925" cap="sq">
            <a:solidFill>
              <a:schemeClr val="tx1"/>
            </a:solidFill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518689" y="4054066"/>
            <a:ext cx="1974630" cy="2515"/>
          </a:xfrm>
          <a:prstGeom prst="straightConnector1">
            <a:avLst/>
          </a:prstGeom>
          <a:ln w="34925" cap="sq">
            <a:solidFill>
              <a:schemeClr val="tx1"/>
            </a:solidFill>
            <a:prstDash val="dash"/>
            <a:round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39151" y="5511659"/>
            <a:ext cx="54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3890" y="3812936"/>
            <a:ext cx="1196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Timepoints</a:t>
            </a:r>
            <a:r>
              <a:rPr lang="en-US" sz="1400" dirty="0" smtClean="0"/>
              <a:t>: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235987" y="3692431"/>
            <a:ext cx="2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196928" y="3680664"/>
            <a:ext cx="2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228702" y="3680664"/>
            <a:ext cx="27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59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dirty="0" smtClean="0"/>
              <a:t>27.04.2017</a:t>
            </a:r>
            <a:endParaRPr lang="en-GB" dirty="0"/>
          </a:p>
        </p:txBody>
      </p:sp>
      <p:sp>
        <p:nvSpPr>
          <p:cNvPr id="6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 smtClean="0"/>
              <a:t>2</a:t>
            </a:r>
            <a:endParaRPr lang="en-GB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31" y="1251150"/>
            <a:ext cx="2937739" cy="196229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46724" y="4212278"/>
            <a:ext cx="659872" cy="274213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 anchorCtr="1">
            <a:normAutofit fontScale="92500" lnSpcReduction="20000"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18:00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25438" y="4208404"/>
            <a:ext cx="640800" cy="28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 anchorCtr="1">
            <a:normAutofit fontScale="92500" lnSpcReduction="20000"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12:00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45495" y="4213942"/>
            <a:ext cx="640800" cy="28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 anchorCtr="1">
            <a:normAutofit fontScale="92500" lnSpcReduction="20000"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10:00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71122" y="4213942"/>
            <a:ext cx="640800" cy="28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b" anchorCtr="1">
            <a:normAutofit fontScale="92500" lnSpcReduction="20000"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09:00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66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185 L 0.10521 0.00185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21 0.00185 L 0.22639 0.00185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39 0.00185 L 0.44166 0.00092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43" grpId="2" animBg="1"/>
      <p:bldP spid="48" grpId="1" animBg="1"/>
      <p:bldP spid="9" grpId="1"/>
      <p:bldP spid="2" grpId="0" animBg="1"/>
      <p:bldP spid="17" grpId="0"/>
      <p:bldP spid="19" grpId="0"/>
      <p:bldP spid="20" grpId="0"/>
      <p:bldP spid="22" grpId="0"/>
      <p:bldP spid="28" grpId="0"/>
      <p:bldP spid="29" grpId="0" animBg="1"/>
      <p:bldP spid="31" grpId="0"/>
      <p:bldP spid="33" grpId="0"/>
      <p:bldP spid="35" grpId="0"/>
      <p:bldP spid="39" grpId="0"/>
      <p:bldP spid="11" grpId="0"/>
      <p:bldP spid="47" grpId="1"/>
      <p:bldP spid="3" grpId="0"/>
      <p:bldP spid="56" grpId="0"/>
      <p:bldP spid="57" grpId="0"/>
      <p:bldP spid="45" grpId="0" animBg="1"/>
      <p:bldP spid="50" grpId="0" animBg="1"/>
      <p:bldP spid="58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76" y="2148260"/>
            <a:ext cx="2570972" cy="1404454"/>
          </a:xfrm>
          <a:prstGeom prst="rect">
            <a:avLst/>
          </a:prstGeom>
        </p:spPr>
      </p:pic>
      <p:sp>
        <p:nvSpPr>
          <p:cNvPr id="20" name="Cube 19"/>
          <p:cNvSpPr/>
          <p:nvPr/>
        </p:nvSpPr>
        <p:spPr>
          <a:xfrm>
            <a:off x="755577" y="1745395"/>
            <a:ext cx="4520542" cy="1080000"/>
          </a:xfrm>
          <a:prstGeom prst="cube">
            <a:avLst>
              <a:gd name="adj" fmla="val 0"/>
            </a:avLst>
          </a:prstGeom>
          <a:solidFill>
            <a:schemeClr val="accent3">
              <a:lumMod val="60000"/>
              <a:lumOff val="40000"/>
              <a:alpha val="22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947000" y="2121115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59841" y="21439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dirty="0"/>
              <a:t>0</a:t>
            </a: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3050855" y="2117396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3778561" y="2119325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4844071" y="2114716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4281523" y="2116645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That Talk About The Future</a:t>
            </a:r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614839" y="2112613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14839" y="21439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334919" y="2112613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34919" y="21439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054999" y="2112613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54999" y="21439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775079" y="2112613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75079" y="21439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615856" y="2123001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15856" y="215435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84170" y="1355746"/>
            <a:ext cx="2885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Traditional Monitor </a:t>
            </a:r>
            <a:endParaRPr lang="en-US" sz="2000" b="1" dirty="0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333863" y="2124572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292940" y="2278179"/>
            <a:ext cx="201127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 of </a:t>
            </a:r>
          </a:p>
          <a:p>
            <a:pPr algn="ctr"/>
            <a:r>
              <a:rPr lang="en-US" sz="2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800" b="1" dirty="0" smtClean="0"/>
              <a:t>3</a:t>
            </a:r>
            <a:endParaRPr lang="en-GB" sz="1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66" y="4388153"/>
            <a:ext cx="405443" cy="4054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68" y="5434428"/>
            <a:ext cx="433696" cy="43369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757149" y="3173773"/>
            <a:ext cx="3312368" cy="3273492"/>
          </a:xfrm>
          <a:prstGeom prst="roundRect">
            <a:avLst>
              <a:gd name="adj" fmla="val 1163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35191" y="3213282"/>
            <a:ext cx="25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Courier" charset="0"/>
                <a:ea typeface="Courier" charset="0"/>
                <a:cs typeface="Courier" charset="0"/>
              </a:rPr>
              <a:t>Output </a:t>
            </a:r>
            <a:endParaRPr lang="en-US" sz="2800" u="sng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73451" y="4360043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@t1: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66" y="4908758"/>
            <a:ext cx="405443" cy="40544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59645" y="5364321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@t3: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269072" y="4901637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@t2: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66" y="3888619"/>
            <a:ext cx="405443" cy="40544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273451" y="3860509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@t0: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22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3066 -3.33333E-6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0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30347 -3.33333E-6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8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 animBg="1"/>
      <p:bldP spid="35" grpId="2" animBg="1"/>
      <p:bldP spid="37" grpId="1"/>
      <p:bldP spid="37" grpId="2"/>
      <p:bldP spid="44" grpId="0" animBg="1"/>
      <p:bldP spid="45" grpId="0" animBg="1"/>
      <p:bldP spid="47" grpId="0" animBg="1"/>
      <p:bldP spid="48" grpId="0" animBg="1"/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1" animBg="1"/>
      <p:bldP spid="14" grpId="2" animBg="1"/>
      <p:bldP spid="15" grpId="1"/>
      <p:bldP spid="15" grpId="2"/>
      <p:bldP spid="16" grpId="0" animBg="1"/>
      <p:bldP spid="17" grpId="0"/>
      <p:bldP spid="40" grpId="0" animBg="1"/>
      <p:bldP spid="51" grpId="0"/>
      <p:bldP spid="27" grpId="0"/>
      <p:bldP spid="32" grpId="0"/>
      <p:bldP spid="28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be 34"/>
          <p:cNvSpPr/>
          <p:nvPr/>
        </p:nvSpPr>
        <p:spPr>
          <a:xfrm>
            <a:off x="728570" y="1757310"/>
            <a:ext cx="5436424" cy="1080000"/>
          </a:xfrm>
          <a:prstGeom prst="cube">
            <a:avLst>
              <a:gd name="adj" fmla="val 0"/>
            </a:avLst>
          </a:prstGeom>
          <a:solidFill>
            <a:schemeClr val="accent6">
              <a:lumMod val="75000"/>
              <a:alpha val="22000"/>
            </a:schemeClr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950128" y="2070289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50128" y="210164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dirty="0"/>
              <a:t>0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800" b="1" dirty="0"/>
              <a:t>4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</a:t>
            </a:r>
            <a:endParaRPr lang="en-US" dirty="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85128" y="2070289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5128" y="210164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305208" y="2070289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5208" y="210164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014734" y="2094971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25288" y="210164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45368" y="2070289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87805" y="2070289"/>
            <a:ext cx="432048" cy="432048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87805" y="210164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32" y="4640223"/>
            <a:ext cx="433696" cy="4336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62745" y="3268004"/>
            <a:ext cx="2556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latin typeface="Courier" charset="0"/>
                <a:ea typeface="Courier" charset="0"/>
                <a:cs typeface="Courier" charset="0"/>
              </a:rPr>
              <a:t>Output </a:t>
            </a:r>
            <a:endParaRPr lang="en-US" sz="2800" u="sng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4091" y="3730511"/>
            <a:ext cx="225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@t1= @t2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4091" y="4626239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@t3: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4664" y="5073919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@t1: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69" y="5097245"/>
            <a:ext cx="405443" cy="4054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64664" y="5517232"/>
            <a:ext cx="225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@t4= @t5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5400000">
            <a:off x="1308447" y="6191378"/>
            <a:ext cx="109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...               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53398" y="2018742"/>
            <a:ext cx="132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" charset="0"/>
                <a:ea typeface="Courier" charset="0"/>
                <a:cs typeface="Courier" charset="0"/>
              </a:rPr>
              <a:t>... </a:t>
            </a:r>
            <a:endParaRPr lang="en-US" sz="24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2399" y="1357200"/>
            <a:ext cx="2004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A New Monitor</a:t>
            </a:r>
            <a:endParaRPr 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761933" y="209485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t4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730147" y="3174851"/>
            <a:ext cx="3312368" cy="3422502"/>
          </a:xfrm>
          <a:prstGeom prst="roundRect">
            <a:avLst>
              <a:gd name="adj" fmla="val 11942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74091" y="4194439"/>
            <a:ext cx="98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@t0: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8" y="4192176"/>
            <a:ext cx="405443" cy="405443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5400000">
            <a:off x="2762106" y="1264738"/>
            <a:ext cx="1059292" cy="3413248"/>
          </a:xfrm>
          <a:prstGeom prst="rightBrace">
            <a:avLst>
              <a:gd name="adj1" fmla="val 25910"/>
              <a:gd name="adj2" fmla="val 14661"/>
            </a:avLst>
          </a:prstGeom>
          <a:ln w="41275" cap="sq">
            <a:solidFill>
              <a:schemeClr val="accent1">
                <a:lumMod val="60000"/>
                <a:lumOff val="4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99861" y="3463615"/>
            <a:ext cx="323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</a:t>
            </a:r>
            <a:r>
              <a:rPr lang="en-US" smtClean="0"/>
              <a:t>of events in monitor’s  buffer dependent </a:t>
            </a:r>
            <a:r>
              <a:rPr lang="en-US" dirty="0" smtClean="0"/>
              <a:t>only on </a:t>
            </a:r>
            <a:r>
              <a:rPr lang="en-US" b="1" dirty="0" smtClean="0"/>
              <a:t>property</a:t>
            </a:r>
            <a:r>
              <a:rPr lang="en-US" dirty="0" smtClean="0"/>
              <a:t>, not on trace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212298" y="3428233"/>
            <a:ext cx="3299417" cy="1028825"/>
          </a:xfrm>
          <a:prstGeom prst="roundRect">
            <a:avLst>
              <a:gd name="adj" fmla="val 26785"/>
            </a:avLst>
          </a:prstGeom>
          <a:solidFill>
            <a:srgbClr val="FFFF00">
              <a:alpha val="12000"/>
            </a:srgbClr>
          </a:solidFill>
          <a:ln>
            <a:solidFill>
              <a:schemeClr val="tx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64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EE09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EF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FEFF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9BEC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819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819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/>
      <p:bldP spid="32" grpId="1"/>
      <p:bldP spid="6" grpId="0" animBg="1"/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4" grpId="0" animBg="1"/>
      <p:bldP spid="14" grpId="1" animBg="1"/>
      <p:bldP spid="15" grpId="0"/>
      <p:bldP spid="15" grpId="1"/>
      <p:bldP spid="21" grpId="0"/>
      <p:bldP spid="22" grpId="0"/>
      <p:bldP spid="25" grpId="0"/>
      <p:bldP spid="30" grpId="0"/>
      <p:bldP spid="33" grpId="0"/>
      <p:bldP spid="34" grpId="0"/>
      <p:bldP spid="39" grpId="0"/>
      <p:bldP spid="37" grpId="0"/>
      <p:bldP spid="13" grpId="0" animBg="1"/>
      <p:bldP spid="16" grpId="0"/>
      <p:bldP spid="4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509780" y="2888734"/>
            <a:ext cx="3968200" cy="1918522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843346" y="2844809"/>
            <a:ext cx="3968200" cy="1938750"/>
          </a:xfrm>
          <a:prstGeom prst="roundRect">
            <a:avLst/>
          </a:prstGeom>
          <a:solidFill>
            <a:srgbClr val="FFFF00">
              <a:alpha val="12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6318" y="588161"/>
            <a:ext cx="8496300" cy="972000"/>
          </a:xfrm>
        </p:spPr>
        <p:txBody>
          <a:bodyPr/>
          <a:lstStyle/>
          <a:p>
            <a:r>
              <a:rPr lang="en-US" dirty="0" smtClean="0"/>
              <a:t>MTL : Syntax and Semantics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09499" y="1485737"/>
            <a:ext cx="0" cy="26703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3014" y="1659979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Atomic Propositions</a:t>
            </a:r>
          </a:p>
          <a:p>
            <a:pPr algn="ctr"/>
            <a:r>
              <a:rPr lang="en-US" dirty="0" smtClean="0"/>
              <a:t>(Events)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3850187" y="650511"/>
            <a:ext cx="267039" cy="1896665"/>
          </a:xfrm>
          <a:prstGeom prst="rightBrace">
            <a:avLst>
              <a:gd name="adj1" fmla="val 27148"/>
              <a:gd name="adj2" fmla="val 50000"/>
            </a:avLst>
          </a:prstGeom>
          <a:ln w="254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6567294" y="55786"/>
            <a:ext cx="267041" cy="3086118"/>
          </a:xfrm>
          <a:prstGeom prst="rightBrace">
            <a:avLst>
              <a:gd name="adj1" fmla="val 27148"/>
              <a:gd name="adj2" fmla="val 82393"/>
            </a:avLst>
          </a:prstGeom>
          <a:ln w="254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56259" y="1626963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Boolean operators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27260" y="1708956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Temporal operators :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i="1" dirty="0" smtClean="0">
                <a:solidFill>
                  <a:srgbClr val="0000FF"/>
                </a:solidFill>
              </a:rPr>
              <a:t>Since, Until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4115" y="2875084"/>
            <a:ext cx="396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Semantics of </a:t>
            </a:r>
            <a:r>
              <a:rPr lang="en-US" b="1" i="1" u="sng" dirty="0" smtClean="0"/>
              <a:t>Since</a:t>
            </a:r>
            <a:endParaRPr lang="en-US" b="1" i="1" u="sng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20026" y="3894748"/>
            <a:ext cx="3404257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713895" y="3841113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07846" y="3841113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704991" y="38407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198942" y="3841113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2692893" y="3841113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186844" y="3841113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3681568" y="3841113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652" y="4411249"/>
            <a:ext cx="862485" cy="310107"/>
          </a:xfrm>
          <a:prstGeom prst="rect">
            <a:avLst/>
          </a:prstGeom>
        </p:spPr>
      </p:pic>
      <p:sp>
        <p:nvSpPr>
          <p:cNvPr id="34" name="Left Bracket 33"/>
          <p:cNvSpPr/>
          <p:nvPr/>
        </p:nvSpPr>
        <p:spPr>
          <a:xfrm>
            <a:off x="994240" y="3543034"/>
            <a:ext cx="122087" cy="633334"/>
          </a:xfrm>
          <a:prstGeom prst="leftBracket">
            <a:avLst/>
          </a:prstGeom>
          <a:noFill/>
          <a:ln w="28575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ket 34"/>
          <p:cNvSpPr/>
          <p:nvPr/>
        </p:nvSpPr>
        <p:spPr>
          <a:xfrm>
            <a:off x="2306177" y="3543034"/>
            <a:ext cx="122087" cy="633334"/>
          </a:xfrm>
          <a:prstGeom prst="rightBracket">
            <a:avLst/>
          </a:prstGeom>
          <a:noFill/>
          <a:ln w="28575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097" y="3560059"/>
            <a:ext cx="127674" cy="2371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082" y="3616130"/>
            <a:ext cx="175958" cy="18630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666" y="3632841"/>
            <a:ext cx="175958" cy="1863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869" y="3629699"/>
            <a:ext cx="175958" cy="18630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072" y="3611710"/>
            <a:ext cx="175958" cy="1863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653" y="4021357"/>
            <a:ext cx="181146" cy="1710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868" y="3911825"/>
            <a:ext cx="270593" cy="2806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240" y="4422656"/>
            <a:ext cx="1089404" cy="210852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5157758" y="3892079"/>
            <a:ext cx="3404257" cy="0"/>
          </a:xfrm>
          <a:prstGeom prst="straightConnector1">
            <a:avLst/>
          </a:prstGeom>
          <a:ln w="254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5051627" y="38384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5545578" y="38384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6042723" y="3838075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536674" y="38384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7030625" y="38384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524576" y="38384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8019300" y="3838444"/>
            <a:ext cx="108008" cy="108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ket 53"/>
          <p:cNvSpPr/>
          <p:nvPr/>
        </p:nvSpPr>
        <p:spPr>
          <a:xfrm>
            <a:off x="6850926" y="3558369"/>
            <a:ext cx="122087" cy="633334"/>
          </a:xfrm>
          <a:prstGeom prst="leftBracket">
            <a:avLst/>
          </a:prstGeom>
          <a:noFill/>
          <a:ln w="28575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Bracket 54"/>
          <p:cNvSpPr/>
          <p:nvPr/>
        </p:nvSpPr>
        <p:spPr>
          <a:xfrm>
            <a:off x="8162863" y="3558369"/>
            <a:ext cx="122087" cy="633334"/>
          </a:xfrm>
          <a:prstGeom prst="rightBracket">
            <a:avLst/>
          </a:prstGeom>
          <a:noFill/>
          <a:ln w="28575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00" y="3570683"/>
            <a:ext cx="127674" cy="2371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540" y="3616200"/>
            <a:ext cx="175958" cy="18630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124" y="3616200"/>
            <a:ext cx="175958" cy="18630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27" y="3615384"/>
            <a:ext cx="175958" cy="18630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530" y="3616200"/>
            <a:ext cx="175958" cy="18630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603" y="3616200"/>
            <a:ext cx="175958" cy="18630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989" y="4025034"/>
            <a:ext cx="181146" cy="17108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3282" y="3895754"/>
            <a:ext cx="270593" cy="28061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1493" y="4422656"/>
            <a:ext cx="1138841" cy="22042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9566" y="4402215"/>
            <a:ext cx="970259" cy="334200"/>
          </a:xfrm>
          <a:prstGeom prst="rect">
            <a:avLst/>
          </a:prstGeom>
        </p:spPr>
      </p:pic>
      <p:sp>
        <p:nvSpPr>
          <p:cNvPr id="66" name="Circular Arrow 65"/>
          <p:cNvSpPr/>
          <p:nvPr/>
        </p:nvSpPr>
        <p:spPr>
          <a:xfrm rot="5400000">
            <a:off x="3475318" y="3922923"/>
            <a:ext cx="671554" cy="476573"/>
          </a:xfrm>
          <a:prstGeom prst="circularArrow">
            <a:avLst>
              <a:gd name="adj1" fmla="val 4075"/>
              <a:gd name="adj2" fmla="val 958504"/>
              <a:gd name="adj3" fmla="val 20775905"/>
              <a:gd name="adj4" fmla="val 10800000"/>
              <a:gd name="adj5" fmla="val 218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Circular Arrow 66"/>
          <p:cNvSpPr/>
          <p:nvPr/>
        </p:nvSpPr>
        <p:spPr>
          <a:xfrm rot="5400000" flipV="1">
            <a:off x="5176726" y="3926886"/>
            <a:ext cx="671554" cy="468649"/>
          </a:xfrm>
          <a:prstGeom prst="circularArrow">
            <a:avLst>
              <a:gd name="adj1" fmla="val 5161"/>
              <a:gd name="adj2" fmla="val 1142319"/>
              <a:gd name="adj3" fmla="val 20101465"/>
              <a:gd name="adj4" fmla="val 10800000"/>
              <a:gd name="adj5" fmla="val 206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40124" y="2888734"/>
            <a:ext cx="396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Semantics of </a:t>
            </a:r>
            <a:r>
              <a:rPr lang="en-US" b="1" i="1" u="sng" dirty="0" smtClean="0"/>
              <a:t>Until</a:t>
            </a:r>
            <a:endParaRPr lang="en-US" b="1" i="1" u="sng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632584" y="1503606"/>
            <a:ext cx="0" cy="457513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86405" y="1881546"/>
            <a:ext cx="165762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Intervals over integers</a:t>
            </a:r>
            <a:r>
              <a:rPr lang="en-US" i="1" dirty="0" smtClean="0"/>
              <a:t>, e.g. </a:t>
            </a:r>
            <a:r>
              <a:rPr lang="en-US" dirty="0"/>
              <a:t>[2,7</a:t>
            </a:r>
            <a:r>
              <a:rPr lang="en-US" dirty="0" smtClean="0"/>
              <a:t>] , [</a:t>
            </a:r>
            <a:r>
              <a:rPr lang="en-US" dirty="0"/>
              <a:t>3</a:t>
            </a:r>
            <a:r>
              <a:rPr lang="en-US" dirty="0" smtClean="0"/>
              <a:t>,</a:t>
            </a:r>
            <a:r>
              <a:rPr lang="en-US" sz="2200" dirty="0" smtClean="0">
                <a:solidFill>
                  <a:prstClr val="black"/>
                </a:solidFill>
                <a:latin typeface="Avenir-Roman" charset="0"/>
              </a:rPr>
              <a:t>∞</a:t>
            </a:r>
            <a:r>
              <a:rPr lang="en-US" dirty="0" smtClean="0">
                <a:solidFill>
                  <a:prstClr val="black"/>
                </a:solidFill>
                <a:latin typeface="Avenir-Roman" charset="0"/>
              </a:rPr>
              <a:t>)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989" y="1135473"/>
            <a:ext cx="7404741" cy="361697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179512" y="5183484"/>
            <a:ext cx="4398721" cy="1530362"/>
          </a:xfrm>
          <a:prstGeom prst="roundRect">
            <a:avLst>
              <a:gd name="adj" fmla="val 32351"/>
            </a:avLst>
          </a:prstGeom>
          <a:solidFill>
            <a:schemeClr val="accent1">
              <a:lumMod val="60000"/>
              <a:lumOff val="4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4619184" y="5820984"/>
            <a:ext cx="1011870" cy="355662"/>
          </a:xfrm>
          <a:prstGeom prst="rightArrow">
            <a:avLst>
              <a:gd name="adj1" fmla="val 43652"/>
              <a:gd name="adj2" fmla="val 930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76880" y="5739526"/>
            <a:ext cx="901700" cy="49530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593927" y="5545373"/>
            <a:ext cx="98456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solidFill>
                  <a:srgbClr val="FF0000"/>
                </a:solidFill>
              </a:rPr>
              <a:t>↓</a:t>
            </a:r>
            <a:r>
              <a:rPr lang="en-US" sz="3400" baseline="-25000" dirty="0" smtClean="0">
                <a:solidFill>
                  <a:srgbClr val="FF0000"/>
                </a:solidFill>
              </a:rPr>
              <a:t>SEK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687975" y="5561389"/>
            <a:ext cx="10005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 smtClean="0">
                <a:solidFill>
                  <a:srgbClr val="00B050"/>
                </a:solidFill>
              </a:rPr>
              <a:t>↑</a:t>
            </a:r>
            <a:r>
              <a:rPr lang="en-US" sz="3400" baseline="-25000" dirty="0" smtClean="0">
                <a:solidFill>
                  <a:srgbClr val="00B050"/>
                </a:solidFill>
              </a:rPr>
              <a:t>CHF</a:t>
            </a:r>
            <a:endParaRPr lang="en-US" sz="3400" baseline="-25000" dirty="0">
              <a:solidFill>
                <a:srgbClr val="00B05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79512" y="5388272"/>
            <a:ext cx="44889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Property</a:t>
            </a:r>
            <a:r>
              <a:rPr lang="en-US" sz="2000" dirty="0"/>
              <a:t>: </a:t>
            </a:r>
            <a:r>
              <a:rPr lang="en-US" sz="2000" dirty="0">
                <a:ea typeface="Damascus" charset="-78"/>
                <a:cs typeface="Damascus" charset="-78"/>
              </a:rPr>
              <a:t>check</a:t>
            </a:r>
            <a:r>
              <a:rPr lang="en-US" sz="2000" dirty="0"/>
              <a:t> if </a:t>
            </a:r>
            <a:r>
              <a:rPr lang="en-US" sz="2000" b="1" dirty="0" smtClean="0"/>
              <a:t>CHF/USD</a:t>
            </a:r>
            <a:r>
              <a:rPr lang="en-US" sz="2000" dirty="0" smtClean="0"/>
              <a:t> has </a:t>
            </a:r>
            <a:r>
              <a:rPr lang="en-US" sz="2000" dirty="0"/>
              <a:t>been increasing </a:t>
            </a:r>
            <a:r>
              <a:rPr lang="en-US" sz="2000" u="sng" dirty="0"/>
              <a:t>since</a:t>
            </a:r>
            <a:r>
              <a:rPr lang="en-US" sz="2000" dirty="0"/>
              <a:t> the </a:t>
            </a:r>
            <a:r>
              <a:rPr lang="en-US" sz="2000" dirty="0" smtClean="0"/>
              <a:t>fall </a:t>
            </a:r>
            <a:r>
              <a:rPr lang="en-US" sz="2000" b="1" dirty="0"/>
              <a:t>SEK/USD</a:t>
            </a:r>
            <a:r>
              <a:rPr lang="en-US" sz="2000" dirty="0"/>
              <a:t> </a:t>
            </a:r>
            <a:r>
              <a:rPr lang="en-US" sz="2000" u="sng" dirty="0"/>
              <a:t>within the previous 3 hours</a:t>
            </a:r>
            <a:r>
              <a:rPr lang="en-US" sz="2000" dirty="0"/>
              <a:t>.</a:t>
            </a:r>
          </a:p>
        </p:txBody>
      </p:sp>
      <p:sp>
        <p:nvSpPr>
          <p:cNvPr id="7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78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8845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1" grpId="0" animBg="1"/>
      <p:bldP spid="11" grpId="0"/>
      <p:bldP spid="14" grpId="0" animBg="1"/>
      <p:bldP spid="15" grpId="0" animBg="1"/>
      <p:bldP spid="18" grpId="0"/>
      <p:bldP spid="19" grpId="0"/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4" grpId="0" animBg="1"/>
      <p:bldP spid="3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66" grpId="0" animBg="1"/>
      <p:bldP spid="67" grpId="0" animBg="1"/>
      <p:bldP spid="70" grpId="0"/>
      <p:bldP spid="76" grpId="0"/>
      <p:bldP spid="83" grpId="1" animBg="1"/>
      <p:bldP spid="85" grpId="0" animBg="1"/>
      <p:bldP spid="87" grpId="0"/>
      <p:bldP spid="88" grpId="0"/>
      <p:bldP spid="7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49" y="620688"/>
            <a:ext cx="8496300" cy="972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7996" y="131150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Past-MTL</a:t>
            </a:r>
            <a:endParaRPr lang="en-US" sz="2400" b="1" u="sng" dirty="0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18669747">
            <a:off x="5387557" y="1382092"/>
            <a:ext cx="3317835" cy="455972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 rot="519754">
            <a:off x="5554468" y="3212677"/>
            <a:ext cx="3462317" cy="17775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88750" y="1940613"/>
            <a:ext cx="2432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A96"/>
                </a:solidFill>
              </a:rPr>
              <a:t>Trace-Length Independence</a:t>
            </a:r>
            <a:endParaRPr lang="en-US" sz="2000" b="1" dirty="0">
              <a:solidFill>
                <a:srgbClr val="007A9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35106" y="3369797"/>
            <a:ext cx="2599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A96"/>
                </a:solidFill>
              </a:rPr>
              <a:t>              Event-Rate Independence</a:t>
            </a:r>
            <a:endParaRPr lang="en-US" sz="2000" b="1" dirty="0">
              <a:solidFill>
                <a:srgbClr val="007A96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18669747">
            <a:off x="704903" y="1419939"/>
            <a:ext cx="3392627" cy="466250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rot="519754">
            <a:off x="920685" y="3406267"/>
            <a:ext cx="3462317" cy="177756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54675" y="4227165"/>
            <a:ext cx="3045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State of the art </a:t>
            </a:r>
          </a:p>
          <a:p>
            <a:pPr algn="ctr"/>
            <a:r>
              <a:rPr lang="en-US" b="1" dirty="0" smtClean="0"/>
              <a:t>monitoring algorithms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187" y="2054836"/>
            <a:ext cx="2432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A96"/>
                </a:solidFill>
              </a:rPr>
              <a:t>Trace-Length Independence</a:t>
            </a:r>
            <a:endParaRPr lang="en-US" sz="2000" b="1" dirty="0">
              <a:solidFill>
                <a:srgbClr val="007A9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6569" y="3449500"/>
            <a:ext cx="2432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A96"/>
                </a:solidFill>
              </a:rPr>
              <a:t>Event-Rate Independence</a:t>
            </a:r>
            <a:endParaRPr lang="en-US" sz="2000" b="1" dirty="0">
              <a:solidFill>
                <a:srgbClr val="007A96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smtClean="0"/>
              <a:t> Bhatt</a:t>
            </a:r>
            <a:endParaRPr lang="en-GB" dirty="0"/>
          </a:p>
        </p:txBody>
      </p:sp>
      <p:sp>
        <p:nvSpPr>
          <p:cNvPr id="16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/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10353" y="4069412"/>
            <a:ext cx="224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AERIAL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7225836" y="4060038"/>
            <a:ext cx="84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??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5977942" y="2594705"/>
            <a:ext cx="2844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State of the art </a:t>
            </a:r>
          </a:p>
          <a:p>
            <a:pPr algn="ctr"/>
            <a:r>
              <a:rPr lang="en-US" sz="1600" b="1" dirty="0"/>
              <a:t>m</a:t>
            </a:r>
            <a:r>
              <a:rPr lang="en-US" sz="1600" b="1" dirty="0" smtClean="0"/>
              <a:t>onitoring algorithms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742224" y="1240354"/>
            <a:ext cx="3460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smtClean="0"/>
              <a:t>MTL (Past and Future)</a:t>
            </a:r>
            <a:endParaRPr lang="en-US" sz="2400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764912" y="3363995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7A96"/>
                </a:solidFill>
              </a:rPr>
              <a:t>Almost*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838767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2" animBg="1"/>
      <p:bldP spid="20" grpId="2" animBg="1"/>
      <p:bldP spid="21" grpId="2"/>
      <p:bldP spid="22" grpId="0"/>
      <p:bldP spid="8" grpId="0" animBg="1"/>
      <p:bldP spid="9" grpId="0" animBg="1"/>
      <p:bldP spid="7" grpId="0"/>
      <p:bldP spid="7" grpId="1"/>
      <p:bldP spid="10" grpId="0"/>
      <p:bldP spid="13" grpId="0"/>
      <p:bldP spid="35" grpId="0"/>
      <p:bldP spid="34" grpId="1"/>
      <p:bldP spid="34" grpId="2"/>
      <p:bldP spid="4" grpId="0"/>
      <p:bldP spid="23" grpId="2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33013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Bhargav</a:t>
            </a:r>
            <a:r>
              <a:rPr lang="en-GB" dirty="0" smtClean="0"/>
              <a:t> Bhatt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z="1800" smtClean="0"/>
              <a:t>7</a:t>
            </a:fld>
            <a:endParaRPr lang="en-GB" sz="1800" dirty="0"/>
          </a:p>
        </p:txBody>
      </p:sp>
      <p:sp>
        <p:nvSpPr>
          <p:cNvPr id="7" name="Titel 8"/>
          <p:cNvSpPr txBox="1">
            <a:spLocks/>
          </p:cNvSpPr>
          <p:nvPr/>
        </p:nvSpPr>
        <p:spPr bwMode="gray">
          <a:xfrm>
            <a:off x="323850" y="631745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Trace-length Independence (TLI)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464742" y="3844477"/>
            <a:ext cx="304855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complexity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11" idx="1"/>
          </p:cNvCxnSpPr>
          <p:nvPr/>
        </p:nvCxnSpPr>
        <p:spPr>
          <a:xfrm flipV="1">
            <a:off x="4513297" y="3336765"/>
            <a:ext cx="922798" cy="69237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4513297" y="4029143"/>
            <a:ext cx="922798" cy="146076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36095" y="3152099"/>
            <a:ext cx="197751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Formula-size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36095" y="3844477"/>
            <a:ext cx="197751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smtClean="0"/>
              <a:t>Trace-length</a:t>
            </a:r>
            <a:endParaRPr lang="en-US" b="1" i="1" dirty="0"/>
          </a:p>
        </p:txBody>
      </p:sp>
      <p:sp>
        <p:nvSpPr>
          <p:cNvPr id="13" name="Rectangle 12"/>
          <p:cNvSpPr/>
          <p:nvPr/>
        </p:nvSpPr>
        <p:spPr>
          <a:xfrm>
            <a:off x="5436096" y="3861048"/>
            <a:ext cx="1977511" cy="369332"/>
          </a:xfrm>
          <a:prstGeom prst="rect">
            <a:avLst/>
          </a:prstGeom>
          <a:noFill/>
          <a:ln w="63500" cmpd="sng">
            <a:solidFill>
              <a:srgbClr val="FF0000">
                <a:alpha val="64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64742" y="3152099"/>
            <a:ext cx="304855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Space complexity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2" idx="1"/>
          </p:cNvCxnSpPr>
          <p:nvPr/>
        </p:nvCxnSpPr>
        <p:spPr>
          <a:xfrm>
            <a:off x="4512283" y="3361277"/>
            <a:ext cx="923812" cy="667866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5" idx="3"/>
          </p:cNvCxnSpPr>
          <p:nvPr/>
        </p:nvCxnSpPr>
        <p:spPr>
          <a:xfrm flipV="1">
            <a:off x="4510083" y="3193182"/>
            <a:ext cx="926012" cy="14644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56249" y="3154961"/>
            <a:ext cx="3053834" cy="369332"/>
          </a:xfrm>
          <a:prstGeom prst="rect">
            <a:avLst/>
          </a:prstGeom>
          <a:noFill/>
          <a:ln w="63500" cmpd="sng">
            <a:solidFill>
              <a:srgbClr val="FF0000">
                <a:alpha val="64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3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1" animBg="1"/>
      <p:bldP spid="19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Trace-length Independence (TLI)</a:t>
            </a:r>
            <a:endParaRPr lang="en-GB" dirty="0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295146" y="1095769"/>
            <a:ext cx="8496300" cy="4210046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FontTx/>
              <a:buNone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6601" y="2056183"/>
            <a:ext cx="2971436" cy="33055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86" y="2170337"/>
            <a:ext cx="1041400" cy="10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86" y="2170337"/>
            <a:ext cx="1041400" cy="10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753" y="2165685"/>
            <a:ext cx="1028700" cy="101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53" y="2203785"/>
            <a:ext cx="927100" cy="25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253" y="2142461"/>
            <a:ext cx="2057400" cy="127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41805" y="1899387"/>
            <a:ext cx="232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991898" y="1912434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52261" y="1900753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025725" y="1865421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i</a:t>
            </a:r>
            <a:endParaRPr 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006773" y="1896239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i+1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77161" y="2700228"/>
            <a:ext cx="109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Verdicts: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57" y="2763136"/>
            <a:ext cx="284639" cy="28463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12" y="2701278"/>
            <a:ext cx="284639" cy="3315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837" y="2310160"/>
            <a:ext cx="430352" cy="4303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72" y="2727400"/>
            <a:ext cx="341065" cy="3410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2585" y="1894231"/>
            <a:ext cx="367918" cy="3097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9991" y="1912355"/>
            <a:ext cx="303972" cy="2684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1137" y="1901702"/>
            <a:ext cx="318955" cy="268496"/>
          </a:xfrm>
          <a:prstGeom prst="rect">
            <a:avLst/>
          </a:prstGeom>
        </p:spPr>
      </p:pic>
      <p:sp>
        <p:nvSpPr>
          <p:cNvPr id="31" name="Left-Right Arrow 30"/>
          <p:cNvSpPr/>
          <p:nvPr/>
        </p:nvSpPr>
        <p:spPr>
          <a:xfrm>
            <a:off x="4772822" y="1571239"/>
            <a:ext cx="2929479" cy="299983"/>
          </a:xfrm>
          <a:prstGeom prst="leftRightArrow">
            <a:avLst>
              <a:gd name="adj1" fmla="val 25614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01261" y="1889230"/>
            <a:ext cx="139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Timepoints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09395" y="1211061"/>
            <a:ext cx="2942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independent of </a:t>
            </a:r>
            <a:r>
              <a:rPr lang="en-US" b="1" dirty="0" err="1" smtClean="0"/>
              <a:t>timepoint</a:t>
            </a:r>
            <a:endParaRPr lang="en-US" b="1" dirty="0"/>
          </a:p>
        </p:txBody>
      </p:sp>
      <p:sp>
        <p:nvSpPr>
          <p:cNvPr id="37" name="Title 4"/>
          <p:cNvSpPr txBox="1">
            <a:spLocks/>
          </p:cNvSpPr>
          <p:nvPr/>
        </p:nvSpPr>
        <p:spPr bwMode="gray">
          <a:xfrm>
            <a:off x="312723" y="3125082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Event-rate Independence (ERI)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314232" y="3699763"/>
            <a:ext cx="408285" cy="45807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12723" y="5286786"/>
            <a:ext cx="408285" cy="45807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68573" y="3841910"/>
            <a:ext cx="659872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1">
            <a:norm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07:00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27333" y="3845609"/>
            <a:ext cx="645649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08:00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49422" y="3847531"/>
            <a:ext cx="675963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09:00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04062" y="3845631"/>
            <a:ext cx="595841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latin typeface="Digital-7" charset="0"/>
                <a:ea typeface="Digital-7" charset="0"/>
                <a:cs typeface="Digital-7" charset="0"/>
              </a:rPr>
              <a:t>10:00</a:t>
            </a:r>
            <a:endParaRPr lang="en-US" sz="2400" b="1" dirty="0">
              <a:solidFill>
                <a:srgbClr val="92D050"/>
              </a:solidFill>
              <a:latin typeface="Digital-7" charset="0"/>
              <a:ea typeface="Digital-7" charset="0"/>
              <a:cs typeface="Digital-7" charset="0"/>
            </a:endParaRPr>
          </a:p>
        </p:txBody>
      </p:sp>
      <p:sp>
        <p:nvSpPr>
          <p:cNvPr id="51" name="Trapezoid 50"/>
          <p:cNvSpPr>
            <a:spLocks/>
          </p:cNvSpPr>
          <p:nvPr/>
        </p:nvSpPr>
        <p:spPr>
          <a:xfrm>
            <a:off x="864826" y="4227249"/>
            <a:ext cx="1087687" cy="1205320"/>
          </a:xfrm>
          <a:prstGeom prst="trapezoid">
            <a:avLst>
              <a:gd name="adj" fmla="val 3584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apezoid 51"/>
          <p:cNvSpPr>
            <a:spLocks/>
          </p:cNvSpPr>
          <p:nvPr/>
        </p:nvSpPr>
        <p:spPr>
          <a:xfrm>
            <a:off x="1952513" y="4230604"/>
            <a:ext cx="1787495" cy="1211870"/>
          </a:xfrm>
          <a:prstGeom prst="trapezoid">
            <a:avLst>
              <a:gd name="adj" fmla="val 58638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/>
          <p:cNvSpPr>
            <a:spLocks/>
          </p:cNvSpPr>
          <p:nvPr/>
        </p:nvSpPr>
        <p:spPr>
          <a:xfrm>
            <a:off x="3706416" y="4242028"/>
            <a:ext cx="2592288" cy="1198770"/>
          </a:xfrm>
          <a:prstGeom prst="trapezoid">
            <a:avLst>
              <a:gd name="adj" fmla="val 9059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864826" y="5437342"/>
            <a:ext cx="1087687" cy="2656"/>
          </a:xfrm>
          <a:prstGeom prst="straightConnector1">
            <a:avLst/>
          </a:prstGeom>
          <a:ln w="50800" cap="rnd" cmpd="sng">
            <a:solidFill>
              <a:schemeClr val="tx1"/>
            </a:solidFill>
            <a:prstDash val="sysDot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854666" y="5434687"/>
            <a:ext cx="1087687" cy="5311"/>
          </a:xfrm>
          <a:prstGeom prst="straightConnector1">
            <a:avLst/>
          </a:prstGeom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14993" y="4796385"/>
            <a:ext cx="88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1M events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504560" y="4783227"/>
            <a:ext cx="88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5M events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59130" y="4793666"/>
            <a:ext cx="88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10M events</a:t>
            </a:r>
            <a:endParaRPr lang="en-US" dirty="0"/>
          </a:p>
        </p:txBody>
      </p:sp>
      <p:sp>
        <p:nvSpPr>
          <p:cNvPr id="59" name="Trapezoid 58"/>
          <p:cNvSpPr>
            <a:spLocks/>
          </p:cNvSpPr>
          <p:nvPr/>
        </p:nvSpPr>
        <p:spPr>
          <a:xfrm>
            <a:off x="6249765" y="4230604"/>
            <a:ext cx="1455499" cy="1198770"/>
          </a:xfrm>
          <a:prstGeom prst="trapezoid">
            <a:avLst>
              <a:gd name="adj" fmla="val 46539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558554" y="4796384"/>
            <a:ext cx="88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M events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001" y="5357074"/>
            <a:ext cx="228600" cy="317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3961" y="3846871"/>
            <a:ext cx="228600" cy="2159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993" y="6111267"/>
            <a:ext cx="5179461" cy="379697"/>
          </a:xfrm>
          <a:prstGeom prst="rect">
            <a:avLst/>
          </a:prstGeom>
        </p:spPr>
      </p:pic>
      <p:sp>
        <p:nvSpPr>
          <p:cNvPr id="64" name="Right Brace 63"/>
          <p:cNvSpPr/>
          <p:nvPr/>
        </p:nvSpPr>
        <p:spPr>
          <a:xfrm rot="5400000">
            <a:off x="4667873" y="4554963"/>
            <a:ext cx="657252" cy="2506531"/>
          </a:xfrm>
          <a:prstGeom prst="rightBrace">
            <a:avLst>
              <a:gd name="adj1" fmla="val 34008"/>
              <a:gd name="adj2" fmla="val 42437"/>
            </a:avLst>
          </a:prstGeom>
          <a:ln w="254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977391" y="5429374"/>
            <a:ext cx="1729024" cy="10600"/>
          </a:xfrm>
          <a:prstGeom prst="straightConnector1">
            <a:avLst/>
          </a:prstGeom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969594" y="5424890"/>
            <a:ext cx="1811431" cy="14329"/>
          </a:xfrm>
          <a:prstGeom prst="straightConnector1">
            <a:avLst/>
          </a:prstGeom>
          <a:ln w="50800" cap="rnd" cmpd="sng">
            <a:solidFill>
              <a:schemeClr val="tx1"/>
            </a:solidFill>
            <a:prstDash val="sysDot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847655" y="5423862"/>
            <a:ext cx="2484641" cy="11192"/>
          </a:xfrm>
          <a:prstGeom prst="straightConnector1">
            <a:avLst/>
          </a:prstGeom>
          <a:ln w="50800" cap="rnd" cmpd="sng">
            <a:solidFill>
              <a:schemeClr val="tx1"/>
            </a:solidFill>
            <a:prstDash val="sysDot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740008" y="5423862"/>
            <a:ext cx="2540614" cy="2788"/>
          </a:xfrm>
          <a:prstGeom prst="straightConnector1">
            <a:avLst/>
          </a:prstGeom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382504" y="5427462"/>
            <a:ext cx="2267166" cy="0"/>
          </a:xfrm>
          <a:prstGeom prst="straightConnector1">
            <a:avLst/>
          </a:prstGeom>
          <a:ln w="50800" cap="rnd" cmpd="sng">
            <a:solidFill>
              <a:schemeClr val="tx1"/>
            </a:solidFill>
            <a:prstDash val="sysDot"/>
            <a:round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6326467" y="5424517"/>
            <a:ext cx="2485303" cy="373"/>
          </a:xfrm>
          <a:prstGeom prst="straightConnector1">
            <a:avLst/>
          </a:prstGeom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07504" y="3200792"/>
            <a:ext cx="8928992" cy="5854"/>
          </a:xfrm>
          <a:prstGeom prst="line">
            <a:avLst/>
          </a:prstGeom>
          <a:ln w="53975" cap="rnd" cmpd="dbl">
            <a:solidFill>
              <a:schemeClr val="tx1">
                <a:alpha val="1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25" y="2763136"/>
            <a:ext cx="330655" cy="417623"/>
          </a:xfrm>
          <a:prstGeom prst="rect">
            <a:avLst/>
          </a:prstGeom>
        </p:spPr>
      </p:pic>
      <p:sp>
        <p:nvSpPr>
          <p:cNvPr id="7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/>
              <a:t>8</a:t>
            </a:r>
          </a:p>
        </p:txBody>
      </p:sp>
      <p:sp>
        <p:nvSpPr>
          <p:cNvPr id="7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smtClean="0"/>
              <a:t> Bhatt</a:t>
            </a:r>
            <a:endParaRPr lang="en-GB" dirty="0"/>
          </a:p>
        </p:txBody>
      </p:sp>
      <p:sp>
        <p:nvSpPr>
          <p:cNvPr id="74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659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/>
      <p:bldP spid="18" grpId="0"/>
      <p:bldP spid="19" grpId="0"/>
      <p:bldP spid="20" grpId="0"/>
      <p:bldP spid="21" grpId="0"/>
      <p:bldP spid="22" grpId="0"/>
      <p:bldP spid="31" grpId="0" animBg="1"/>
      <p:bldP spid="32" grpId="0"/>
      <p:bldP spid="35" grpId="0"/>
      <p:bldP spid="37" grpId="0" animBg="1"/>
      <p:bldP spid="39" grpId="1" animBg="1"/>
      <p:bldP spid="41" grpId="1" animBg="1"/>
      <p:bldP spid="43" grpId="0" animBg="1"/>
      <p:bldP spid="44" grpId="0" animBg="1"/>
      <p:bldP spid="45" grpId="0" animBg="1"/>
      <p:bldP spid="46" grpId="0" animBg="1"/>
      <p:bldP spid="51" grpId="0" animBg="1"/>
      <p:bldP spid="52" grpId="0" animBg="1"/>
      <p:bldP spid="53" grpId="0" animBg="1"/>
      <p:bldP spid="56" grpId="0"/>
      <p:bldP spid="57" grpId="0"/>
      <p:bldP spid="58" grpId="0"/>
      <p:bldP spid="59" grpId="0" animBg="1"/>
      <p:bldP spid="60" grpId="0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49" y="620688"/>
            <a:ext cx="8496300" cy="972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48" y="4348831"/>
            <a:ext cx="2303652" cy="19017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127" y="1160206"/>
            <a:ext cx="3718861" cy="3600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718742" y="3554228"/>
            <a:ext cx="878008" cy="67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??</a:t>
            </a:r>
            <a:endParaRPr lang="en-US" sz="3600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6308726"/>
            <a:ext cx="3208613" cy="468312"/>
          </a:xfrm>
        </p:spPr>
        <p:txBody>
          <a:bodyPr/>
          <a:lstStyle/>
          <a:p>
            <a:r>
              <a:rPr lang="en-GB" dirty="0" err="1" smtClean="0"/>
              <a:t>Bhargav</a:t>
            </a:r>
            <a:r>
              <a:rPr lang="en-GB" smtClean="0"/>
              <a:t> Bhatt</a:t>
            </a:r>
            <a:endParaRPr lang="en-GB" dirty="0"/>
          </a:p>
        </p:txBody>
      </p:sp>
      <p:sp>
        <p:nvSpPr>
          <p:cNvPr id="16" name="Date Placeholder 1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/>
          <a:p>
            <a:r>
              <a:rPr lang="en-US" smtClean="0"/>
              <a:t>27.04.2017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4956759" y="5383343"/>
            <a:ext cx="1580474" cy="6400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</a:t>
            </a:r>
            <a:endParaRPr lang="en-US" sz="3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87567" y="4891334"/>
            <a:ext cx="1390616" cy="6400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Past</a:t>
            </a:r>
            <a:endParaRPr lang="en-US" sz="3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6351" y="6308726"/>
            <a:ext cx="266700" cy="468312"/>
          </a:xfrm>
        </p:spPr>
        <p:txBody>
          <a:bodyPr/>
          <a:lstStyle/>
          <a:p>
            <a:r>
              <a:rPr lang="en-GB" sz="1800" dirty="0"/>
              <a:t>9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292559"/>
            <a:ext cx="343833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8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45675</TotalTime>
  <Words>1427</Words>
  <Application>Microsoft Macintosh PowerPoint</Application>
  <PresentationFormat>On-screen Show (4:3)</PresentationFormat>
  <Paragraphs>400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Avenir-Roman</vt:lpstr>
      <vt:lpstr>Cambria</vt:lpstr>
      <vt:lpstr>Cambria Math</vt:lpstr>
      <vt:lpstr>Courier</vt:lpstr>
      <vt:lpstr>Damascus</vt:lpstr>
      <vt:lpstr>Digital-7</vt:lpstr>
      <vt:lpstr>Wingdings</vt:lpstr>
      <vt:lpstr>Arial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Almost Event-Rate Independent Monitoring of Metric Temporal Logic</vt:lpstr>
      <vt:lpstr>Online Monitoring Problem</vt:lpstr>
      <vt:lpstr>Properties That Talk About The Future</vt:lpstr>
      <vt:lpstr>Our Contribution</vt:lpstr>
      <vt:lpstr>MTL : Syntax and Semantics</vt:lpstr>
      <vt:lpstr>Overview</vt:lpstr>
      <vt:lpstr>PowerPoint Presentation</vt:lpstr>
      <vt:lpstr>Trace-length Independence (TLI)</vt:lpstr>
      <vt:lpstr>Overview</vt:lpstr>
      <vt:lpstr>Why are Future operators difficult?</vt:lpstr>
      <vt:lpstr>AERIAL (Almost Event Rate Independent MTL monitoring)</vt:lpstr>
      <vt:lpstr>AERIAL (Almost Event Rate Independent MTL monitoring) </vt:lpstr>
      <vt:lpstr>Step 0 : Past LTL (Havelund and Rosu, 2002)</vt:lpstr>
      <vt:lpstr>Experimental Evaluation</vt:lpstr>
      <vt:lpstr>Conclusion</vt:lpstr>
      <vt:lpstr>PowerPoint Presentation</vt:lpstr>
      <vt:lpstr>Conclusion</vt:lpstr>
      <vt:lpstr>Unbounded Event-Rate</vt:lpstr>
    </vt:vector>
  </TitlesOfParts>
  <Company/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Rate Independent Monitoring of MTL</dc:title>
  <dc:creator>Microsoft Office User</dc:creator>
  <cp:lastModifiedBy>Microsoft Office User</cp:lastModifiedBy>
  <cp:revision>646</cp:revision>
  <cp:lastPrinted>2017-04-21T15:03:22Z</cp:lastPrinted>
  <dcterms:created xsi:type="dcterms:W3CDTF">2016-11-03T15:18:38Z</dcterms:created>
  <dcterms:modified xsi:type="dcterms:W3CDTF">2017-04-27T14:51:41Z</dcterms:modified>
</cp:coreProperties>
</file>